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5" r:id="rId9"/>
    <p:sldId id="266" r:id="rId10"/>
    <p:sldId id="267" r:id="rId11"/>
    <p:sldId id="269" r:id="rId12"/>
    <p:sldId id="270" r:id="rId13"/>
    <p:sldId id="271" r:id="rId14"/>
    <p:sldId id="272" r:id="rId15"/>
    <p:sldId id="273" r:id="rId16"/>
    <p:sldId id="274" r:id="rId17"/>
    <p:sldId id="263" r:id="rId18"/>
    <p:sldId id="268" r:id="rId19"/>
    <p:sldId id="264" r:id="rId20"/>
  </p:sldIdLst>
  <p:sldSz cx="18288000" cy="10287000"/>
  <p:notesSz cx="6858000" cy="9144000"/>
  <p:embeddedFontLst>
    <p:embeddedFont>
      <p:font typeface="Aileron Heavy" pitchFamily="2" charset="77"/>
      <p:regular r:id="rId22"/>
      <p:bold r:id="rId23"/>
    </p:embeddedFont>
    <p:embeddedFont>
      <p:font typeface="Arial MT Pro" panose="020B0502020202020204" pitchFamily="34" charset="77"/>
      <p:regular r:id="rId24"/>
    </p:embeddedFont>
    <p:embeddedFont>
      <p:font typeface="Barlow Bold" pitchFamily="2" charset="77"/>
      <p:regular r:id="rId25"/>
      <p:bold r:id="rId26"/>
    </p:embeddedFont>
    <p:embeddedFont>
      <p:font typeface="Barlow Condensed Bold" pitchFamily="2" charset="77"/>
      <p:regular r:id="rId27"/>
      <p:bold r:id="rId28"/>
    </p:embeddedFont>
    <p:embeddedFont>
      <p:font typeface="Barlow Medium" panose="00000600000000000000" pitchFamily="2" charset="77"/>
      <p:regular r:id="rId29"/>
    </p:embeddedFont>
    <p:embeddedFont>
      <p:font typeface="Canva Sans" panose="020B0503030501040103" pitchFamily="34" charset="0"/>
      <p:regular r:id="rId30"/>
    </p:embeddedFont>
    <p:embeddedFont>
      <p:font typeface="Inter" panose="020B0502030000000004"/>
      <p:regular r:id="rId31"/>
    </p:embeddedFont>
    <p:embeddedFont>
      <p:font typeface="Roboto" panose="02000000000000000000" pitchFamily="2" charset="0"/>
      <p:regular r:id="rId32"/>
      <p:bold r:id="rId33"/>
      <p:italic r:id="rId34"/>
      <p:boldItalic r:id="rId35"/>
    </p:embeddedFont>
    <p:embeddedFont>
      <p:font typeface="Roboto Bold" panose="02000000000000000000" pitchFamily="2" charset="0"/>
      <p:regular r:id="rId36"/>
      <p:bold r:id="rId37"/>
    </p:embeddedFont>
    <p:embeddedFont>
      <p:font typeface="Roboto Condensed" panose="02000000000000000000"/>
      <p:regular r:id="rId38"/>
    </p:embeddedFont>
    <p:embeddedFont>
      <p:font typeface="Roboto Condensed Bold" panose="02000000000000000000" pitchFamily="2" charset="0"/>
      <p:regular r:id="rId39"/>
      <p:bold r:id="rId40"/>
    </p:embeddedFont>
    <p:embeddedFont>
      <p:font typeface="Roboto Mono" pitchFamily="49" charset="0"/>
      <p:regular r:id="rId41"/>
      <p:bold r:id="rId42"/>
      <p:italic r:id="rId43"/>
      <p:boldItalic r:id="rId44"/>
    </p:embeddedFont>
    <p:embeddedFont>
      <p:font typeface="Roboto Mono Medium" panose="00000009000000000000"/>
      <p:regular r:id="rId45"/>
      <p:italic r:id="rId4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duction &amp; System Description" id="{38489E1F-61A6-AE43-8221-5EFC2E0E4E65}">
          <p14:sldIdLst>
            <p14:sldId id="256"/>
            <p14:sldId id="257"/>
            <p14:sldId id="258"/>
            <p14:sldId id="259"/>
            <p14:sldId id="260"/>
          </p14:sldIdLst>
        </p14:section>
        <p14:section name="Uncertainty Analysis" id="{23F2A53E-254A-EC48-8634-76E4FE90EB26}">
          <p14:sldIdLst>
            <p14:sldId id="261"/>
            <p14:sldId id="262"/>
          </p14:sldIdLst>
        </p14:section>
        <p14:section name="Flexibility Implementation" id="{329FE96B-A913-2A40-B2FD-3130ED40E323}">
          <p14:sldIdLst>
            <p14:sldId id="265"/>
            <p14:sldId id="266"/>
            <p14:sldId id="267"/>
          </p14:sldIdLst>
        </p14:section>
        <p14:section name="Conclusion &amp; Recomendations" id="{80561ACB-EF1C-8641-82D5-B4D81E8C967C}">
          <p14:sldIdLst>
            <p14:sldId id="269"/>
            <p14:sldId id="270"/>
            <p14:sldId id="271"/>
          </p14:sldIdLst>
        </p14:section>
        <p14:section name="References &amp; Questions" id="{C8ED5A67-AD90-E245-AC2C-D5C7F8F75C90}">
          <p14:sldIdLst>
            <p14:sldId id="272"/>
            <p14:sldId id="273"/>
          </p14:sldIdLst>
        </p14:section>
        <p14:section name="Backup" id="{06377884-7AFA-9840-87F4-4545ABD1E1DA}">
          <p14:sldIdLst>
            <p14:sldId id="274"/>
            <p14:sldId id="263"/>
            <p14:sldId id="268"/>
            <p14:sldId id="26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B13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15F981F-1778-3547-B459-37429DED9EC5}" v="7" dt="2026-03-19T00:45:37.36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0408" autoAdjust="0"/>
    <p:restoredTop sz="86438" autoAdjust="0"/>
  </p:normalViewPr>
  <p:slideViewPr>
    <p:cSldViewPr>
      <p:cViewPr varScale="1">
        <p:scale>
          <a:sx n="72" d="100"/>
          <a:sy n="72" d="100"/>
        </p:scale>
        <p:origin x="360" y="224"/>
      </p:cViewPr>
      <p:guideLst>
        <p:guide orient="horz" pos="2160"/>
        <p:guide pos="2880"/>
      </p:guideLst>
    </p:cSldViewPr>
  </p:slideViewPr>
  <p:outlineViewPr>
    <p:cViewPr>
      <p:scale>
        <a:sx n="100" d="100"/>
        <a:sy n="100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9" Type="http://schemas.openxmlformats.org/officeDocument/2006/relationships/font" Target="fonts/font18.fntdata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42" Type="http://schemas.openxmlformats.org/officeDocument/2006/relationships/font" Target="fonts/font21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8.fntdata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font" Target="fonts/font16.fntdata"/><Relationship Id="rId40" Type="http://schemas.openxmlformats.org/officeDocument/2006/relationships/font" Target="fonts/font19.fntdata"/><Relationship Id="rId45" Type="http://schemas.openxmlformats.org/officeDocument/2006/relationships/font" Target="fonts/font2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4" Type="http://schemas.openxmlformats.org/officeDocument/2006/relationships/font" Target="fonts/font2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43" Type="http://schemas.openxmlformats.org/officeDocument/2006/relationships/font" Target="fonts/font22.fntdata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microsoft.com/office/2015/10/relationships/revisionInfo" Target="revisionInfo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font" Target="fonts/font17.fntdata"/><Relationship Id="rId46" Type="http://schemas.openxmlformats.org/officeDocument/2006/relationships/font" Target="fonts/font25.fntdata"/><Relationship Id="rId20" Type="http://schemas.openxmlformats.org/officeDocument/2006/relationships/slide" Target="slides/slide19.xml"/><Relationship Id="rId41" Type="http://schemas.openxmlformats.org/officeDocument/2006/relationships/font" Target="fonts/font2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0DD8E7-DC57-C244-BADD-03564AE9AEC6}" type="datetimeFigureOut">
              <a:rPr lang="en-US" smtClean="0"/>
              <a:t>3/19/26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F6479E-BC19-E34D-9F11-A8EA32A197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1193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F6479E-BC19-E34D-9F11-A8EA32A197B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8545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F6479E-BC19-E34D-9F11-A8EA32A197B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3858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F6479E-BC19-E34D-9F11-A8EA32A197B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9398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F6479E-BC19-E34D-9F11-A8EA32A197B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0513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F6479E-BC19-E34D-9F11-A8EA32A197B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7375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F6479E-BC19-E34D-9F11-A8EA32A197B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2259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F6479E-BC19-E34D-9F11-A8EA32A197B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3139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F6479E-BC19-E34D-9F11-A8EA32A197B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5305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F6479E-BC19-E34D-9F11-A8EA32A197B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961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F6479E-BC19-E34D-9F11-A8EA32A197B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1068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F6479E-BC19-E34D-9F11-A8EA32A197B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9632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F6479E-BC19-E34D-9F11-A8EA32A197B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6094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F6479E-BC19-E34D-9F11-A8EA32A197B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0218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F6479E-BC19-E34D-9F11-A8EA32A197B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1947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D2189-9EA3-FC40-A1BF-E2E6631D806A}" type="datetime1">
              <a:rPr lang="en-US" smtClean="0"/>
              <a:t>3/19/26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5BA39-B3DD-B744-9E5A-5EB93EF9DB82}" type="datetime1">
              <a:rPr lang="en-US" smtClean="0"/>
              <a:t>3/19/26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2FF25-CE58-0245-B48E-3DE4A09CEB4C}" type="datetime1">
              <a:rPr lang="en-US" smtClean="0"/>
              <a:t>3/19/26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7D55F-808D-3240-A6F1-4DC7DDCC4A29}" type="datetime1">
              <a:rPr lang="en-US" smtClean="0"/>
              <a:t>3/19/26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2CB65-D63D-004F-A24B-F1409CC6C9F6}" type="datetime1">
              <a:rPr lang="en-US" smtClean="0"/>
              <a:t>3/19/26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23C86-AB34-824D-AA10-81FDB6EDA0E4}" type="datetime1">
              <a:rPr lang="en-US" smtClean="0"/>
              <a:t>3/19/26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837E5-FFFD-0749-9DB7-1DAF2BC3EF9C}" type="datetime1">
              <a:rPr lang="en-US" smtClean="0"/>
              <a:t>3/19/26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EECFD-D3DB-B345-BE8E-487B384C802B}" type="datetime1">
              <a:rPr lang="en-US" smtClean="0"/>
              <a:t>3/19/26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76332-8221-D549-87CC-1222E487BF09}" type="datetime1">
              <a:rPr lang="en-US" smtClean="0"/>
              <a:t>3/19/26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52AA1-4C55-104A-B583-23A9C2662AFC}" type="datetime1">
              <a:rPr lang="en-US" smtClean="0"/>
              <a:t>3/19/26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776F3-71E4-D44E-904C-F1183BD7DA3F}" type="datetime1">
              <a:rPr lang="en-US" smtClean="0"/>
              <a:t>3/19/26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AF70D8-BA48-2746-BA67-0F87EA5FBA59}" type="datetime1">
              <a:rPr lang="en-US" smtClean="0"/>
              <a:t>3/19/26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4428" cy="10287000"/>
            <a:chOff x="0" y="0"/>
            <a:chExt cx="24379238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79301" cy="13716064"/>
            </a:xfrm>
            <a:custGeom>
              <a:avLst/>
              <a:gdLst/>
              <a:ahLst/>
              <a:cxnLst/>
              <a:rect l="l" t="t" r="r" b="b"/>
              <a:pathLst>
                <a:path w="24379301" h="13716064">
                  <a:moveTo>
                    <a:pt x="0" y="0"/>
                  </a:moveTo>
                  <a:lnTo>
                    <a:pt x="24379301" y="0"/>
                  </a:lnTo>
                  <a:lnTo>
                    <a:pt x="24379301" y="13716064"/>
                  </a:lnTo>
                  <a:lnTo>
                    <a:pt x="0" y="137160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778" r="-1778" b="-273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599067" y="963440"/>
            <a:ext cx="11745333" cy="43468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1603"/>
              </a:lnSpc>
            </a:pPr>
            <a:r>
              <a:rPr lang="en-US" sz="7974" dirty="0">
                <a:solidFill>
                  <a:srgbClr val="0D132A"/>
                </a:solidFill>
                <a:latin typeface="Aileron Heavy"/>
                <a:ea typeface="Aileron Heavy"/>
                <a:cs typeface="Aileron Heavy"/>
                <a:sym typeface="Aileron Heavy"/>
              </a:rPr>
              <a:t>Engineering Flexibility</a:t>
            </a:r>
          </a:p>
          <a:p>
            <a:pPr algn="l">
              <a:lnSpc>
                <a:spcPts val="11603"/>
              </a:lnSpc>
            </a:pPr>
            <a:r>
              <a:rPr lang="en-US" sz="7974" dirty="0">
                <a:solidFill>
                  <a:srgbClr val="0D132A"/>
                </a:solidFill>
                <a:latin typeface="Aileron Heavy"/>
                <a:ea typeface="Aileron Heavy"/>
                <a:cs typeface="Aileron Heavy"/>
                <a:sym typeface="Aileron Heavy"/>
              </a:rPr>
              <a:t>in First-of-a-Kind</a:t>
            </a:r>
          </a:p>
          <a:p>
            <a:pPr algn="l">
              <a:lnSpc>
                <a:spcPts val="11603"/>
              </a:lnSpc>
            </a:pPr>
            <a:r>
              <a:rPr lang="en-US" sz="7974" dirty="0">
                <a:solidFill>
                  <a:srgbClr val="0D132A"/>
                </a:solidFill>
                <a:latin typeface="Aileron Heavy"/>
                <a:ea typeface="Aileron Heavy"/>
                <a:cs typeface="Aileron Heavy"/>
                <a:sym typeface="Aileron Heavy"/>
              </a:rPr>
              <a:t>Spaceflight Missions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-363579" y="9790360"/>
            <a:ext cx="11992607" cy="355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0"/>
              </a:lnSpc>
            </a:pPr>
            <a:r>
              <a:rPr lang="en-US" sz="2135" spc="211">
                <a:solidFill>
                  <a:srgbClr val="6B6C67"/>
                </a:solidFill>
                <a:latin typeface="Canva Sans"/>
                <a:ea typeface="Canva Sans"/>
                <a:cs typeface="Canva Sans"/>
                <a:sym typeface="Canva Sans"/>
              </a:rPr>
              <a:t>Zachary Barnes | Massachusetts Institute of Technology | EM.424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99067" y="5898621"/>
            <a:ext cx="8967452" cy="16729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73"/>
              </a:lnSpc>
            </a:pPr>
            <a:r>
              <a:rPr lang="en-US" sz="4655" spc="325" dirty="0">
                <a:solidFill>
                  <a:srgbClr val="0D132A"/>
                </a:solidFill>
                <a:latin typeface="Roboto"/>
                <a:ea typeface="Roboto"/>
                <a:cs typeface="Roboto"/>
                <a:sym typeface="Roboto"/>
              </a:rPr>
              <a:t>Using Dynamic Reserves &amp; </a:t>
            </a:r>
          </a:p>
          <a:p>
            <a:pPr algn="l">
              <a:lnSpc>
                <a:spcPts val="6773"/>
              </a:lnSpc>
            </a:pPr>
            <a:r>
              <a:rPr lang="en-US" sz="4655" spc="325" dirty="0">
                <a:solidFill>
                  <a:srgbClr val="0D132A"/>
                </a:solidFill>
                <a:latin typeface="Roboto"/>
                <a:ea typeface="Roboto"/>
                <a:cs typeface="Roboto"/>
                <a:sym typeface="Roboto"/>
              </a:rPr>
              <a:t>Flexible Personnel Allocation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46EFFD-07F7-1942-2A68-3DFBEB2A1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6907" y="-66907"/>
            <a:ext cx="18421813" cy="10370634"/>
            <a:chOff x="-85244" y="-85244"/>
            <a:chExt cx="23470758" cy="13212957"/>
          </a:xfrm>
        </p:grpSpPr>
        <p:sp>
          <p:nvSpPr>
            <p:cNvPr id="3" name="Freeform 3"/>
            <p:cNvSpPr/>
            <p:nvPr/>
          </p:nvSpPr>
          <p:spPr>
            <a:xfrm>
              <a:off x="-85244" y="-85244"/>
              <a:ext cx="23470758" cy="13212957"/>
            </a:xfrm>
            <a:custGeom>
              <a:avLst/>
              <a:gdLst/>
              <a:ahLst/>
              <a:cxnLst/>
              <a:rect l="l" t="t" r="r" b="b"/>
              <a:pathLst>
                <a:path w="23300310" h="13004800">
                  <a:moveTo>
                    <a:pt x="0" y="0"/>
                  </a:moveTo>
                  <a:lnTo>
                    <a:pt x="23300310" y="0"/>
                  </a:lnTo>
                  <a:lnTo>
                    <a:pt x="23300310" y="13004800"/>
                  </a:lnTo>
                  <a:lnTo>
                    <a:pt x="0" y="1300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1721237" y="8308858"/>
            <a:ext cx="3442692" cy="5144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6"/>
              </a:lnSpc>
            </a:pPr>
            <a:r>
              <a:rPr lang="en-US" sz="2997" b="1" spc="113">
                <a:solidFill>
                  <a:srgbClr val="D4D8DF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Mean NPV:</a:t>
            </a:r>
            <a:r>
              <a:rPr lang="en-US" sz="2997" spc="113">
                <a:solidFill>
                  <a:srgbClr val="D4D8D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-$1,022M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578237" y="460322"/>
            <a:ext cx="12506499" cy="10129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19"/>
              </a:lnSpc>
            </a:pPr>
            <a:r>
              <a:rPr lang="en-US" sz="5870" spc="158">
                <a:solidFill>
                  <a:srgbClr val="E3E6E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The Value of Management Real Options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6898219" y="6962329"/>
            <a:ext cx="466725" cy="2157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58"/>
              </a:lnSpc>
            </a:pPr>
            <a:r>
              <a:rPr lang="en-US" sz="1255">
                <a:solidFill>
                  <a:srgbClr val="D4D8DF"/>
                </a:solidFill>
                <a:latin typeface="Barlow Bold"/>
                <a:ea typeface="Barlow Bold"/>
                <a:cs typeface="Barlow Bold"/>
                <a:sym typeface="Barlow Bold"/>
              </a:rPr>
              <a:t>-800M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849583" y="8195950"/>
            <a:ext cx="2588835" cy="5569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28"/>
              </a:lnSpc>
            </a:pPr>
            <a:r>
              <a:rPr lang="en-US" sz="3163" b="1">
                <a:solidFill>
                  <a:srgbClr val="D4D8DF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P10 | P50 | P90: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2704547" y="8312060"/>
            <a:ext cx="4193604" cy="9262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98"/>
              </a:lnSpc>
            </a:pPr>
            <a:r>
              <a:rPr lang="en-US" sz="3246" b="1" spc="71">
                <a:solidFill>
                  <a:srgbClr val="D4D8DF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Cost of Implementation:</a:t>
            </a:r>
          </a:p>
          <a:p>
            <a:pPr algn="ctr">
              <a:lnSpc>
                <a:spcPts val="3506"/>
              </a:lnSpc>
            </a:pPr>
            <a:r>
              <a:rPr lang="en-US" sz="2997">
                <a:solidFill>
                  <a:srgbClr val="D4D8D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$625,000</a:t>
            </a:r>
          </a:p>
        </p:txBody>
      </p:sp>
      <p:sp>
        <p:nvSpPr>
          <p:cNvPr id="9" name="AutoShape 9"/>
          <p:cNvSpPr/>
          <p:nvPr/>
        </p:nvSpPr>
        <p:spPr>
          <a:xfrm>
            <a:off x="13048458" y="2809489"/>
            <a:ext cx="8614" cy="4181416"/>
          </a:xfrm>
          <a:prstGeom prst="line">
            <a:avLst/>
          </a:prstGeom>
          <a:ln w="38100" cap="flat">
            <a:solidFill>
              <a:srgbClr val="7A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15648065" y="1652653"/>
            <a:ext cx="3433758" cy="249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22"/>
              </a:lnSpc>
            </a:pPr>
            <a:r>
              <a:rPr lang="en-US" sz="1569">
                <a:solidFill>
                  <a:srgbClr val="DDE0E7">
                    <a:alpha val="81961"/>
                  </a:srgbClr>
                </a:solidFill>
                <a:latin typeface="Barlow Bold"/>
                <a:ea typeface="Barlow Bold"/>
                <a:cs typeface="Barlow Bold"/>
                <a:sym typeface="Barlow Bold"/>
              </a:rPr>
              <a:t> [2]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9C13A35F-2C7A-B53D-3E7C-9BF171DAD8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6064781" y="9915651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10</a:t>
            </a:fld>
            <a:endParaRPr lang="en-US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3815" y="-89209"/>
            <a:ext cx="18488722" cy="10459844"/>
            <a:chOff x="-170490" y="-113658"/>
            <a:chExt cx="23556006" cy="13326618"/>
          </a:xfrm>
        </p:grpSpPr>
        <p:sp>
          <p:nvSpPr>
            <p:cNvPr id="3" name="Freeform 3"/>
            <p:cNvSpPr/>
            <p:nvPr/>
          </p:nvSpPr>
          <p:spPr>
            <a:xfrm>
              <a:off x="-170490" y="-113658"/>
              <a:ext cx="23556006" cy="13326618"/>
            </a:xfrm>
            <a:custGeom>
              <a:avLst/>
              <a:gdLst/>
              <a:ahLst/>
              <a:cxnLst/>
              <a:rect l="l" t="t" r="r" b="b"/>
              <a:pathLst>
                <a:path w="23300310" h="13004800">
                  <a:moveTo>
                    <a:pt x="0" y="0"/>
                  </a:moveTo>
                  <a:lnTo>
                    <a:pt x="23300310" y="0"/>
                  </a:lnTo>
                  <a:lnTo>
                    <a:pt x="23300310" y="13004800"/>
                  </a:lnTo>
                  <a:lnTo>
                    <a:pt x="0" y="1300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Freeform 4"/>
          <p:cNvSpPr/>
          <p:nvPr/>
        </p:nvSpPr>
        <p:spPr>
          <a:xfrm flipH="1">
            <a:off x="9577033" y="5727158"/>
            <a:ext cx="1940863" cy="862606"/>
          </a:xfrm>
          <a:custGeom>
            <a:avLst/>
            <a:gdLst/>
            <a:ahLst/>
            <a:cxnLst/>
            <a:rect l="l" t="t" r="r" b="b"/>
            <a:pathLst>
              <a:path w="1940863" h="862606">
                <a:moveTo>
                  <a:pt x="1940863" y="0"/>
                </a:moveTo>
                <a:lnTo>
                  <a:pt x="0" y="0"/>
                </a:lnTo>
                <a:lnTo>
                  <a:pt x="0" y="862606"/>
                </a:lnTo>
                <a:lnTo>
                  <a:pt x="1940863" y="862606"/>
                </a:lnTo>
                <a:lnTo>
                  <a:pt x="1940863" y="0"/>
                </a:lnTo>
                <a:close/>
              </a:path>
            </a:pathLst>
          </a:custGeom>
          <a:blipFill>
            <a:blip r:embed="rId3">
              <a:alphaModFix amt="88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4827807" y="3465992"/>
            <a:ext cx="2944593" cy="4873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69456" lvl="1" algn="ctr">
              <a:lnSpc>
                <a:spcPts val="1915"/>
              </a:lnSpc>
            </a:pPr>
            <a:r>
              <a:rPr lang="en-US" sz="1569" dirty="0">
                <a:solidFill>
                  <a:srgbClr val="DDE0E7"/>
                </a:solidFill>
                <a:latin typeface="Barlow Bold"/>
                <a:ea typeface="Barlow Bold"/>
                <a:cs typeface="Barlow Bold"/>
                <a:sym typeface="Barlow Bold"/>
              </a:rPr>
              <a:t>2. Unmitigated Uncertainty: </a:t>
            </a:r>
            <a:r>
              <a:rPr lang="en-US" sz="1400" spc="104" dirty="0">
                <a:solidFill>
                  <a:srgbClr val="DDE0E7"/>
                </a:solidFill>
                <a:latin typeface="Roboto"/>
                <a:ea typeface="Roboto"/>
                <a:cs typeface="Roboto"/>
                <a:sym typeface="Roboto"/>
              </a:rPr>
              <a:t>(Massive downside tail)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20958" y="640195"/>
            <a:ext cx="9144000" cy="10473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19"/>
              </a:lnSpc>
            </a:pPr>
            <a:r>
              <a:rPr lang="en-US" sz="6013">
                <a:solidFill>
                  <a:srgbClr val="E3E6E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NPV Distribution Comparison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915400" y="4041257"/>
            <a:ext cx="2514600" cy="5475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69481" lvl="1">
              <a:lnSpc>
                <a:spcPts val="2050"/>
              </a:lnSpc>
            </a:pPr>
            <a:r>
              <a:rPr lang="en-US" sz="1569" dirty="0">
                <a:solidFill>
                  <a:srgbClr val="DDE0E7"/>
                </a:solidFill>
                <a:latin typeface="Barlow Bold"/>
                <a:ea typeface="Barlow Bold"/>
                <a:cs typeface="Barlow Bold"/>
                <a:sym typeface="Barlow Bold"/>
              </a:rPr>
              <a:t>1. Deterministic Baseline:</a:t>
            </a:r>
          </a:p>
          <a:p>
            <a:pPr algn="ctr">
              <a:lnSpc>
                <a:spcPts val="2323"/>
              </a:lnSpc>
            </a:pPr>
            <a:r>
              <a:rPr lang="en-US" sz="1400" dirty="0">
                <a:solidFill>
                  <a:srgbClr val="DDE0E7"/>
                </a:solidFill>
                <a:latin typeface="Roboto"/>
                <a:ea typeface="Roboto"/>
                <a:cs typeface="Roboto"/>
                <a:sym typeface="Roboto"/>
              </a:rPr>
              <a:t>(A single point in space)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2943327" y="1649174"/>
            <a:ext cx="4394150" cy="496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22"/>
              </a:lnSpc>
            </a:pPr>
            <a:r>
              <a:rPr lang="en-US" sz="1569" dirty="0">
                <a:solidFill>
                  <a:srgbClr val="DDE0E7"/>
                </a:solidFill>
                <a:latin typeface="Barlow Bold"/>
                <a:ea typeface="Barlow Bold"/>
                <a:cs typeface="Barlow Bold"/>
                <a:sym typeface="Barlow Bold"/>
              </a:rPr>
              <a:t>3. Uncertainty with Real Option Implementation:</a:t>
            </a:r>
          </a:p>
          <a:p>
            <a:pPr algn="ctr">
              <a:lnSpc>
                <a:spcPts val="2021"/>
              </a:lnSpc>
            </a:pPr>
            <a:r>
              <a:rPr lang="en-US" sz="1400" dirty="0">
                <a:solidFill>
                  <a:srgbClr val="DDE0E7"/>
                </a:solidFill>
                <a:latin typeface="Inter"/>
                <a:ea typeface="Inter"/>
                <a:cs typeface="Inter"/>
                <a:sym typeface="Inter"/>
              </a:rPr>
              <a:t>(Distribution shifted into more positive regime)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391697" y="8530620"/>
            <a:ext cx="13437698" cy="1160901"/>
          </a:xfrm>
          <a:prstGeom prst="rect">
            <a:avLst/>
          </a:prstGeom>
          <a:solidFill>
            <a:srgbClr val="0B1328"/>
          </a:solidFill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33"/>
              </a:lnSpc>
            </a:pPr>
            <a:r>
              <a:rPr lang="en-US" sz="4020" spc="136" dirty="0">
                <a:solidFill>
                  <a:srgbClr val="DDE0E7"/>
                </a:solidFill>
                <a:latin typeface="Arial MT Pro"/>
                <a:ea typeface="Arial MT Pro"/>
                <a:cs typeface="Arial MT Pro"/>
                <a:sym typeface="Arial MT Pro"/>
              </a:rPr>
              <a:t>Flexibility reduces variance and fundamentally shifts the expected value of the mission.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426C6EE-18F9-F03A-CF98-94453B5462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764203" y="9924310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11</a:t>
            </a:fld>
            <a:endParaRPr lang="en-US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7235" y="-40341"/>
            <a:ext cx="18498145" cy="10366369"/>
            <a:chOff x="-84998" y="-50999"/>
            <a:chExt cx="23385310" cy="13105138"/>
          </a:xfrm>
        </p:grpSpPr>
        <p:sp>
          <p:nvSpPr>
            <p:cNvPr id="3" name="Freeform 3"/>
            <p:cNvSpPr/>
            <p:nvPr/>
          </p:nvSpPr>
          <p:spPr>
            <a:xfrm>
              <a:off x="-84998" y="-50999"/>
              <a:ext cx="23385310" cy="13105138"/>
            </a:xfrm>
            <a:custGeom>
              <a:avLst/>
              <a:gdLst/>
              <a:ahLst/>
              <a:cxnLst/>
              <a:rect l="l" t="t" r="r" b="b"/>
              <a:pathLst>
                <a:path w="23300310" h="13004800">
                  <a:moveTo>
                    <a:pt x="0" y="0"/>
                  </a:moveTo>
                  <a:lnTo>
                    <a:pt x="23300310" y="0"/>
                  </a:lnTo>
                  <a:lnTo>
                    <a:pt x="23300310" y="13004800"/>
                  </a:lnTo>
                  <a:lnTo>
                    <a:pt x="0" y="1300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5611956" y="3682054"/>
            <a:ext cx="4011095" cy="1118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 spc="137">
                <a:solidFill>
                  <a:srgbClr val="6D7483"/>
                </a:solidFill>
                <a:latin typeface="Roboto"/>
                <a:ea typeface="Roboto"/>
                <a:cs typeface="Roboto"/>
                <a:sym typeface="Roboto"/>
              </a:rPr>
              <a:t>Use it or lose it annual budgets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5449366" y="5013331"/>
            <a:ext cx="4369035" cy="1118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 spc="86">
                <a:solidFill>
                  <a:srgbClr val="6D7483"/>
                </a:solidFill>
                <a:latin typeface="Roboto"/>
                <a:ea typeface="Roboto"/>
                <a:cs typeface="Roboto"/>
                <a:sym typeface="Roboto"/>
              </a:rPr>
              <a:t>Fixed team sizes and static ratios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436773" y="6616702"/>
            <a:ext cx="4381627" cy="5354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 spc="182" dirty="0">
                <a:solidFill>
                  <a:srgbClr val="6D7483"/>
                </a:solidFill>
                <a:latin typeface="Roboto"/>
                <a:ea typeface="Roboto"/>
                <a:cs typeface="Roboto"/>
                <a:sym typeface="Roboto"/>
              </a:rPr>
              <a:t>Blended average TRL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5351536" y="7736748"/>
            <a:ext cx="4629455" cy="9171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93"/>
              </a:lnSpc>
            </a:pPr>
            <a:r>
              <a:rPr lang="en-US" sz="3200" spc="41">
                <a:solidFill>
                  <a:srgbClr val="6D7483"/>
                </a:solidFill>
                <a:latin typeface="Roboto"/>
                <a:ea typeface="Roboto"/>
                <a:cs typeface="Roboto"/>
                <a:sym typeface="Roboto"/>
              </a:rPr>
              <a:t>Accepting schedule slip and holding costs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451341" y="7961598"/>
            <a:ext cx="5093459" cy="5001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spc="72" dirty="0">
                <a:solidFill>
                  <a:srgbClr val="E9ECF0"/>
                </a:solidFill>
                <a:latin typeface="Roboto"/>
                <a:ea typeface="Roboto"/>
                <a:cs typeface="Roboto"/>
                <a:sym typeface="Roboto"/>
              </a:rPr>
              <a:t>Pre-defined    surge triggers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417870" y="6587329"/>
            <a:ext cx="5660330" cy="4873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060"/>
              </a:lnSpc>
            </a:pPr>
            <a:r>
              <a:rPr lang="en-US" sz="2900" spc="200" dirty="0">
                <a:solidFill>
                  <a:srgbClr val="E9ECF0"/>
                </a:solidFill>
                <a:latin typeface="Roboto"/>
                <a:ea typeface="Roboto"/>
                <a:cs typeface="Roboto"/>
                <a:sym typeface="Roboto"/>
              </a:rPr>
              <a:t>Dual-track,  independent TRLs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386420" y="5323846"/>
            <a:ext cx="6623447" cy="507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60"/>
              </a:lnSpc>
            </a:pPr>
            <a:r>
              <a:rPr lang="en-US" sz="2900" spc="150" dirty="0">
                <a:solidFill>
                  <a:srgbClr val="E9ECF0"/>
                </a:solidFill>
                <a:latin typeface="Roboto"/>
                <a:ea typeface="Roboto"/>
                <a:cs typeface="Roboto"/>
                <a:sym typeface="Roboto"/>
              </a:rPr>
              <a:t>Cross-training &amp; flexible reallocation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287000" y="4029536"/>
            <a:ext cx="7063380" cy="4873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060"/>
              </a:lnSpc>
            </a:pPr>
            <a:r>
              <a:rPr lang="en-US" sz="2900" spc="127" dirty="0">
                <a:solidFill>
                  <a:srgbClr val="E9ECF0"/>
                </a:solidFill>
                <a:latin typeface="Roboto"/>
                <a:ea typeface="Roboto"/>
                <a:cs typeface="Roboto"/>
                <a:sym typeface="Roboto"/>
              </a:rPr>
              <a:t>Dynamic, protected carryover reserves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86120" y="169115"/>
            <a:ext cx="17715761" cy="19984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73"/>
              </a:lnSpc>
            </a:pPr>
            <a:r>
              <a:rPr lang="en-US" sz="5695">
                <a:solidFill>
                  <a:srgbClr val="D6DCE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Comparing Management Approaches: </a:t>
            </a:r>
          </a:p>
          <a:p>
            <a:pPr algn="ctr">
              <a:lnSpc>
                <a:spcPts val="7973"/>
              </a:lnSpc>
            </a:pPr>
            <a:r>
              <a:rPr lang="en-US" sz="5695">
                <a:solidFill>
                  <a:srgbClr val="D6DCE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Rigid &amp; Deterministic vs. Dynamic &amp; Flexible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80418" y="3953030"/>
            <a:ext cx="3875038" cy="5354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 spc="160" dirty="0">
                <a:solidFill>
                  <a:srgbClr val="E9ECF0"/>
                </a:solidFill>
                <a:latin typeface="Roboto"/>
                <a:ea typeface="Roboto"/>
                <a:cs typeface="Roboto"/>
                <a:sym typeface="Roboto"/>
              </a:rPr>
              <a:t>Funding Strategy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62742" y="5322752"/>
            <a:ext cx="3892714" cy="5354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 spc="108" dirty="0">
                <a:solidFill>
                  <a:srgbClr val="E9ECF0"/>
                </a:solidFill>
                <a:latin typeface="Roboto"/>
                <a:ea typeface="Roboto"/>
                <a:cs typeface="Roboto"/>
                <a:sym typeface="Roboto"/>
              </a:rPr>
              <a:t>Resource Allocation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80418" y="6660349"/>
            <a:ext cx="3892714" cy="5354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 spc="108" dirty="0">
                <a:solidFill>
                  <a:srgbClr val="E9ECF0"/>
                </a:solidFill>
                <a:latin typeface="Roboto"/>
                <a:ea typeface="Roboto"/>
                <a:cs typeface="Roboto"/>
                <a:sym typeface="Roboto"/>
              </a:rPr>
              <a:t>Progress Tracking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80418" y="7888747"/>
            <a:ext cx="3892714" cy="5354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 spc="121" dirty="0">
                <a:solidFill>
                  <a:srgbClr val="E9ECF0"/>
                </a:solidFill>
                <a:latin typeface="Roboto"/>
                <a:ea typeface="Roboto"/>
                <a:cs typeface="Roboto"/>
                <a:sym typeface="Roboto"/>
              </a:rPr>
              <a:t>Response to Delay</a:t>
            </a: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F4D8E9FA-745B-FAA5-6353-7ADB3B36F5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868281" y="9752760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12</a:t>
            </a:fld>
            <a:endParaRPr lang="en-US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72995" y="-98853"/>
            <a:ext cx="18658703" cy="10503242"/>
            <a:chOff x="-218700" y="-124969"/>
            <a:chExt cx="23588287" cy="13278173"/>
          </a:xfrm>
        </p:grpSpPr>
        <p:sp>
          <p:nvSpPr>
            <p:cNvPr id="3" name="Freeform 3"/>
            <p:cNvSpPr/>
            <p:nvPr/>
          </p:nvSpPr>
          <p:spPr>
            <a:xfrm>
              <a:off x="-218700" y="-124969"/>
              <a:ext cx="23588287" cy="13278173"/>
            </a:xfrm>
            <a:custGeom>
              <a:avLst/>
              <a:gdLst/>
              <a:ahLst/>
              <a:cxnLst/>
              <a:rect l="l" t="t" r="r" b="b"/>
              <a:pathLst>
                <a:path w="23300310" h="13004800">
                  <a:moveTo>
                    <a:pt x="0" y="0"/>
                  </a:moveTo>
                  <a:lnTo>
                    <a:pt x="23300310" y="0"/>
                  </a:lnTo>
                  <a:lnTo>
                    <a:pt x="23300310" y="13004800"/>
                  </a:lnTo>
                  <a:lnTo>
                    <a:pt x="0" y="1300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575862" y="456376"/>
            <a:ext cx="11387538" cy="10208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309"/>
              </a:lnSpc>
            </a:pPr>
            <a:r>
              <a:rPr lang="en-US" sz="5935" dirty="0">
                <a:solidFill>
                  <a:srgbClr val="D6DCE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Lessons Learned &amp; Recommendations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4510047" y="2987527"/>
            <a:ext cx="3931624" cy="11503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51"/>
              </a:lnSpc>
            </a:pPr>
            <a:r>
              <a:rPr lang="en-US" sz="1800" spc="36" dirty="0">
                <a:solidFill>
                  <a:srgbClr val="D6DCE4"/>
                </a:solidFill>
                <a:latin typeface="Roboto"/>
                <a:ea typeface="Roboto"/>
                <a:cs typeface="Roboto"/>
                <a:sym typeface="Roboto"/>
              </a:rPr>
              <a:t>Reallocation only works if personnel can move across subsystem boundaries without massive ramp-up losses.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913541" y="2421688"/>
            <a:ext cx="3926979" cy="4335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04"/>
              </a:lnSpc>
            </a:pPr>
            <a:r>
              <a:rPr lang="en-US" sz="2431" spc="72">
                <a:solidFill>
                  <a:srgbClr val="D6DCE4"/>
                </a:solidFill>
                <a:latin typeface="Roboto"/>
                <a:ea typeface="Roboto"/>
                <a:cs typeface="Roboto"/>
                <a:sym typeface="Roboto"/>
              </a:rPr>
              <a:t>Standardize Shared Assets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894668" y="2995634"/>
            <a:ext cx="4068797" cy="11503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51"/>
              </a:lnSpc>
            </a:pPr>
            <a:r>
              <a:rPr lang="en-US" sz="1800" spc="36">
                <a:solidFill>
                  <a:srgbClr val="D6DCE4"/>
                </a:solidFill>
                <a:latin typeface="Roboto"/>
                <a:ea typeface="Roboto"/>
                <a:cs typeface="Roboto"/>
                <a:sym typeface="Roboto"/>
              </a:rPr>
              <a:t>Standardize Mechanical and Electrical Ground Support Equipment (MGSE/EGSE) to allow rapid resource shifting between workstreams.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510047" y="6177143"/>
            <a:ext cx="3931624" cy="11503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51"/>
              </a:lnSpc>
            </a:pPr>
            <a:r>
              <a:rPr lang="en-US" sz="1800" spc="36">
                <a:solidFill>
                  <a:srgbClr val="D6DCE4"/>
                </a:solidFill>
                <a:latin typeface="Roboto"/>
                <a:ea typeface="Roboto"/>
                <a:cs typeface="Roboto"/>
                <a:sym typeface="Roboto"/>
              </a:rPr>
              <a:t>Define reallocation and surge triggers before the project starts to prevent underreaction and executive thrash.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960723" y="6177143"/>
            <a:ext cx="3747960" cy="11503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51"/>
              </a:lnSpc>
            </a:pPr>
            <a:r>
              <a:rPr lang="en-US" sz="1800" spc="36">
                <a:solidFill>
                  <a:srgbClr val="D6DCE4"/>
                </a:solidFill>
                <a:latin typeface="Roboto"/>
                <a:ea typeface="Roboto"/>
                <a:cs typeface="Roboto"/>
                <a:sym typeface="Roboto"/>
              </a:rPr>
              <a:t>Unspent funds in strong years should be mindfully retained to act as a stabilizing shock absorber for future shortfalls.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0" y="8753349"/>
            <a:ext cx="18288000" cy="10194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93"/>
              </a:lnSpc>
            </a:pPr>
            <a:r>
              <a:rPr lang="en-US" sz="3454" spc="265">
                <a:solidFill>
                  <a:srgbClr val="D6DCE4"/>
                </a:solidFill>
                <a:latin typeface="Roboto"/>
                <a:ea typeface="Roboto"/>
                <a:cs typeface="Roboto"/>
                <a:sym typeface="Roboto"/>
              </a:rPr>
              <a:t>The goal is not to eliminate uncertainty, but to design a system capable of responding intelligently if and/or when it is revealed [3].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510047" y="2421688"/>
            <a:ext cx="3986957" cy="4335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04"/>
              </a:lnSpc>
            </a:pPr>
            <a:r>
              <a:rPr lang="en-US" sz="2431" spc="72">
                <a:solidFill>
                  <a:srgbClr val="D6DCE4"/>
                </a:solidFill>
                <a:latin typeface="Roboto"/>
                <a:ea typeface="Roboto"/>
                <a:cs typeface="Roboto"/>
                <a:sym typeface="Roboto"/>
              </a:rPr>
              <a:t>Cross-Train Technical Staff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510047" y="5610263"/>
            <a:ext cx="3983236" cy="4335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04"/>
              </a:lnSpc>
            </a:pPr>
            <a:r>
              <a:rPr lang="en-US" sz="2431" spc="72">
                <a:solidFill>
                  <a:srgbClr val="D6DCE4"/>
                </a:solidFill>
                <a:latin typeface="Roboto"/>
                <a:ea typeface="Roboto"/>
                <a:cs typeface="Roboto"/>
                <a:sym typeface="Roboto"/>
              </a:rPr>
              <a:t>Institutionalize Surge Rules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498754" y="5610263"/>
            <a:ext cx="2912446" cy="4049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04"/>
              </a:lnSpc>
            </a:pPr>
            <a:r>
              <a:rPr lang="en-US" sz="2431" spc="72" dirty="0">
                <a:solidFill>
                  <a:srgbClr val="D6DCE4"/>
                </a:solidFill>
                <a:latin typeface="Roboto"/>
                <a:ea typeface="Roboto"/>
                <a:cs typeface="Roboto"/>
                <a:sym typeface="Roboto"/>
              </a:rPr>
              <a:t>Protect the Reserve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15C20D16-958B-7192-1E6B-31529DB31E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6154400" y="9921875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13</a:t>
            </a:fld>
            <a:endParaRPr lang="en-US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42853"/>
            <a:ext cx="18284428" cy="10199284"/>
            <a:chOff x="0" y="0"/>
            <a:chExt cx="24379238" cy="1359904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79301" cy="13599033"/>
            </a:xfrm>
            <a:custGeom>
              <a:avLst/>
              <a:gdLst/>
              <a:ahLst/>
              <a:cxnLst/>
              <a:rect l="l" t="t" r="r" b="b"/>
              <a:pathLst>
                <a:path w="24379301" h="13599033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29" b="-2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820984" y="923925"/>
            <a:ext cx="4513016" cy="9366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699"/>
              </a:lnSpc>
            </a:pPr>
            <a:r>
              <a:rPr lang="en-US" sz="5499" spc="214" dirty="0">
                <a:solidFill>
                  <a:srgbClr val="172233"/>
                </a:solidFill>
                <a:latin typeface="Roboto"/>
                <a:ea typeface="Roboto"/>
                <a:cs typeface="Roboto"/>
                <a:sym typeface="Roboto"/>
              </a:rPr>
              <a:t>References: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57642" y="6088564"/>
            <a:ext cx="15017505" cy="1118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80"/>
              </a:lnSpc>
              <a:spcBef>
                <a:spcPct val="0"/>
              </a:spcBef>
            </a:pPr>
            <a:r>
              <a:rPr lang="en-US" sz="3200" spc="108">
                <a:solidFill>
                  <a:srgbClr val="172233"/>
                </a:solidFill>
                <a:latin typeface="Roboto"/>
                <a:ea typeface="Roboto"/>
                <a:cs typeface="Roboto"/>
                <a:sym typeface="Roboto"/>
              </a:rPr>
              <a:t>[3] Richard de Neufville and Stefan Scholtes. Flexibility in Engineering Design. MIT Press, Cambridge, MA, 2011.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2259320"/>
            <a:ext cx="15046447" cy="1118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80"/>
              </a:lnSpc>
              <a:spcBef>
                <a:spcPct val="0"/>
              </a:spcBef>
            </a:pPr>
            <a:r>
              <a:rPr lang="en-US" sz="3200" spc="108" dirty="0">
                <a:solidFill>
                  <a:srgbClr val="172233"/>
                </a:solidFill>
                <a:latin typeface="Roboto"/>
                <a:ea typeface="Roboto"/>
                <a:cs typeface="Roboto"/>
                <a:sym typeface="Roboto"/>
              </a:rPr>
              <a:t>[1] NASA Jet Propulsion Laboratory. Illustration of spacecraft sections, n.d. Image credit: NASA/JPL.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3893370"/>
            <a:ext cx="15017505" cy="1680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80"/>
              </a:lnSpc>
              <a:spcBef>
                <a:spcPct val="0"/>
              </a:spcBef>
            </a:pPr>
            <a:r>
              <a:rPr lang="en-US" sz="3200" spc="108" dirty="0">
                <a:solidFill>
                  <a:srgbClr val="172233"/>
                </a:solidFill>
                <a:latin typeface="Roboto"/>
                <a:ea typeface="Roboto"/>
                <a:cs typeface="Roboto"/>
                <a:sym typeface="Roboto"/>
              </a:rPr>
              <a:t>[2] MIT System Design and Management. Garage template 2026 version, 2026. Spreadsheet model template used as the basis for the uncertainty and flexibility analysis.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43171" y="7721784"/>
            <a:ext cx="15253343" cy="22666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80"/>
              </a:lnSpc>
              <a:spcBef>
                <a:spcPct val="0"/>
              </a:spcBef>
            </a:pPr>
            <a:r>
              <a:rPr lang="en-US" sz="3200" spc="108" dirty="0">
                <a:solidFill>
                  <a:srgbClr val="172233"/>
                </a:solidFill>
                <a:latin typeface="Roboto"/>
                <a:ea typeface="Roboto"/>
                <a:cs typeface="Roboto"/>
                <a:sym typeface="Roboto"/>
              </a:rPr>
              <a:t>[4] Barnes, Zachary. (2026, </a:t>
            </a:r>
            <a:r>
              <a:rPr lang="en-US" sz="3200" spc="108">
                <a:solidFill>
                  <a:srgbClr val="172233"/>
                </a:solidFill>
                <a:latin typeface="Roboto"/>
                <a:ea typeface="Roboto"/>
                <a:cs typeface="Roboto"/>
                <a:sym typeface="Roboto"/>
              </a:rPr>
              <a:t>March 18). </a:t>
            </a:r>
            <a:r>
              <a:rPr lang="en-US" sz="3200" spc="108" dirty="0">
                <a:solidFill>
                  <a:srgbClr val="172233"/>
                </a:solidFill>
                <a:latin typeface="Roboto"/>
                <a:ea typeface="Roboto"/>
                <a:cs typeface="Roboto"/>
                <a:sym typeface="Roboto"/>
              </a:rPr>
              <a:t>Dynamic Reserves, Surge Staffing, and Flexible Personnel Allocation in Complex Spaceflight Missions [Course report]. Massachusetts Institute of Technology, EM.424.</a:t>
            </a:r>
          </a:p>
          <a:p>
            <a:pPr algn="l">
              <a:lnSpc>
                <a:spcPts val="4480"/>
              </a:lnSpc>
              <a:spcBef>
                <a:spcPct val="0"/>
              </a:spcBef>
            </a:pPr>
            <a:endParaRPr lang="en-US" sz="3200" spc="108" dirty="0">
              <a:solidFill>
                <a:srgbClr val="17223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6818D8-0178-0AF0-8621-779F3F929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772400" y="8800906"/>
            <a:ext cx="10287000" cy="2597150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14</a:t>
            </a:fld>
            <a:endParaRPr lang="en-US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42853"/>
            <a:ext cx="18284428" cy="10199284"/>
            <a:chOff x="0" y="0"/>
            <a:chExt cx="24379238" cy="1359904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79301" cy="13599033"/>
            </a:xfrm>
            <a:custGeom>
              <a:avLst/>
              <a:gdLst/>
              <a:ahLst/>
              <a:cxnLst/>
              <a:rect l="l" t="t" r="r" b="b"/>
              <a:pathLst>
                <a:path w="24379301" h="13599033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29" b="-2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6618930" y="4305300"/>
            <a:ext cx="5046613" cy="1203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799"/>
              </a:lnSpc>
            </a:pPr>
            <a:r>
              <a:rPr lang="en-US" sz="6999" spc="272" dirty="0">
                <a:solidFill>
                  <a:srgbClr val="172233"/>
                </a:solidFill>
                <a:latin typeface="Roboto"/>
                <a:ea typeface="Roboto"/>
                <a:cs typeface="Roboto"/>
                <a:sym typeface="Roboto"/>
              </a:rPr>
              <a:t>Questions?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2CB2FF-8FF9-BA2D-D053-3F8784961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6116239" y="9873538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15</a:t>
            </a:fld>
            <a:endParaRPr lang="en-US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58FC17-450D-1759-2674-E459B2CF19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377CA472-A931-3D37-2526-F94D1EF5F461}"/>
              </a:ext>
            </a:extLst>
          </p:cNvPr>
          <p:cNvGrpSpPr/>
          <p:nvPr/>
        </p:nvGrpSpPr>
        <p:grpSpPr>
          <a:xfrm>
            <a:off x="0" y="42853"/>
            <a:ext cx="18284428" cy="10199284"/>
            <a:chOff x="0" y="0"/>
            <a:chExt cx="24379238" cy="13599046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21DFE89A-7B14-4923-D50C-C1DFE19D7A36}"/>
                </a:ext>
              </a:extLst>
            </p:cNvPr>
            <p:cNvSpPr/>
            <p:nvPr/>
          </p:nvSpPr>
          <p:spPr>
            <a:xfrm>
              <a:off x="0" y="0"/>
              <a:ext cx="24379301" cy="13599033"/>
            </a:xfrm>
            <a:custGeom>
              <a:avLst/>
              <a:gdLst/>
              <a:ahLst/>
              <a:cxnLst/>
              <a:rect l="l" t="t" r="r" b="b"/>
              <a:pathLst>
                <a:path w="24379301" h="13599033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29" b="-2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TextBox 4">
            <a:extLst>
              <a:ext uri="{FF2B5EF4-FFF2-40B4-BE49-F238E27FC236}">
                <a16:creationId xmlns:a16="http://schemas.microsoft.com/office/drawing/2014/main" id="{D3804337-E831-4FD8-94A4-DEDEA3A03C00}"/>
              </a:ext>
            </a:extLst>
          </p:cNvPr>
          <p:cNvSpPr txBox="1"/>
          <p:nvPr/>
        </p:nvSpPr>
        <p:spPr>
          <a:xfrm>
            <a:off x="5974702" y="4559028"/>
            <a:ext cx="6335070" cy="11669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799"/>
              </a:lnSpc>
            </a:pPr>
            <a:r>
              <a:rPr lang="en-US" sz="6999" spc="272" dirty="0">
                <a:solidFill>
                  <a:srgbClr val="172233"/>
                </a:solidFill>
                <a:latin typeface="Roboto"/>
                <a:ea typeface="Roboto"/>
                <a:cs typeface="Roboto"/>
                <a:sym typeface="Roboto"/>
              </a:rPr>
              <a:t>Backup Slides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523AF4-3155-4359-2A00-F86C2C76F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6150875" y="9877002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55840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430878" cy="10287000"/>
            <a:chOff x="0" y="0"/>
            <a:chExt cx="23300271" cy="13004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300310" cy="13004800"/>
            </a:xfrm>
            <a:custGeom>
              <a:avLst/>
              <a:gdLst/>
              <a:ahLst/>
              <a:cxnLst/>
              <a:rect l="l" t="t" r="r" b="b"/>
              <a:pathLst>
                <a:path w="23300310" h="13004800">
                  <a:moveTo>
                    <a:pt x="0" y="0"/>
                  </a:moveTo>
                  <a:lnTo>
                    <a:pt x="23300310" y="0"/>
                  </a:lnTo>
                  <a:lnTo>
                    <a:pt x="23300310" y="13004800"/>
                  </a:lnTo>
                  <a:lnTo>
                    <a:pt x="0" y="1300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13208229" y="3531824"/>
            <a:ext cx="4281159" cy="7845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992"/>
              </a:lnSpc>
            </a:pPr>
            <a:r>
              <a:rPr lang="en-US" sz="2300" spc="-64" dirty="0">
                <a:solidFill>
                  <a:srgbClr val="1D1D1D"/>
                </a:solidFill>
                <a:latin typeface="Roboto Mono Medium"/>
                <a:ea typeface="Roboto Mono Medium"/>
                <a:cs typeface="Roboto Mono Medium"/>
                <a:sym typeface="Roboto Mono Medium"/>
              </a:rPr>
              <a:t>Expected Launch: Delayed</a:t>
            </a:r>
          </a:p>
          <a:p>
            <a:pPr algn="l">
              <a:lnSpc>
                <a:spcPts val="3381"/>
              </a:lnSpc>
            </a:pPr>
            <a:r>
              <a:rPr lang="en-US" sz="2300" spc="-103" dirty="0">
                <a:solidFill>
                  <a:srgbClr val="1D1D1D"/>
                </a:solidFill>
                <a:latin typeface="Roboto Mono Medium"/>
                <a:ea typeface="Roboto Mono Medium"/>
                <a:cs typeface="Roboto Mono Medium"/>
                <a:sym typeface="Roboto Mono Medium"/>
              </a:rPr>
              <a:t>(e.g., FY 10 or later)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28700" y="9075346"/>
            <a:ext cx="16805333" cy="7977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46"/>
              </a:lnSpc>
            </a:pPr>
            <a:r>
              <a:rPr lang="en-US" sz="2420" spc="101">
                <a:solidFill>
                  <a:srgbClr val="1D1D1D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This simulation illustrates the impact of unmitigated risks. Without flexibility, delays in one or both subsystems prevent the mission from reaching the TRL 8 threshold by Fiscal Year 8, resulting in significant schedule slip and cost increase.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3208229" y="4593806"/>
            <a:ext cx="4459736" cy="6924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68"/>
              </a:lnSpc>
            </a:pPr>
            <a:r>
              <a:rPr lang="en-US" sz="2300" spc="-64" dirty="0">
                <a:solidFill>
                  <a:srgbClr val="1D1D1D"/>
                </a:solidFill>
                <a:latin typeface="Roboto Mono Medium"/>
                <a:ea typeface="Roboto Mono Medium"/>
                <a:cs typeface="Roboto Mono Medium"/>
                <a:sym typeface="Roboto Mono Medium"/>
              </a:rPr>
              <a:t>Probability of FY 8 Launch: 0%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3208229" y="2504210"/>
            <a:ext cx="3183880" cy="6575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00"/>
              </a:lnSpc>
            </a:pPr>
            <a:r>
              <a:rPr lang="en-US" sz="3294" spc="112">
                <a:solidFill>
                  <a:srgbClr val="1D1D1D"/>
                </a:solidFill>
                <a:latin typeface="Roboto Mono"/>
                <a:ea typeface="Roboto Mono"/>
                <a:cs typeface="Roboto Mono"/>
                <a:sym typeface="Roboto Mono"/>
              </a:rPr>
              <a:t>Key Metrics </a:t>
            </a:r>
          </a:p>
        </p:txBody>
      </p:sp>
      <p:sp>
        <p:nvSpPr>
          <p:cNvPr id="8" name="AutoShape 8"/>
          <p:cNvSpPr/>
          <p:nvPr/>
        </p:nvSpPr>
        <p:spPr>
          <a:xfrm flipH="1">
            <a:off x="11536321" y="3070477"/>
            <a:ext cx="1105816" cy="3550"/>
          </a:xfrm>
          <a:prstGeom prst="line">
            <a:avLst/>
          </a:prstGeom>
          <a:ln w="47625" cap="flat">
            <a:solidFill>
              <a:srgbClr val="828384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9" name="AutoShape 9"/>
          <p:cNvSpPr/>
          <p:nvPr/>
        </p:nvSpPr>
        <p:spPr>
          <a:xfrm flipH="1">
            <a:off x="11563841" y="3575330"/>
            <a:ext cx="1076989" cy="89045"/>
          </a:xfrm>
          <a:prstGeom prst="line">
            <a:avLst/>
          </a:prstGeom>
          <a:ln w="47625" cap="flat">
            <a:solidFill>
              <a:srgbClr val="828384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17145000" y="7505699"/>
            <a:ext cx="344388" cy="2500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062"/>
              </a:lnSpc>
            </a:pPr>
            <a:r>
              <a:rPr lang="en-US" sz="1500" spc="106" dirty="0">
                <a:solidFill>
                  <a:srgbClr val="1F1F1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[2]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272064C8-BB01-708C-6FAE-66A4993C23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998871" y="9792600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17</a:t>
            </a:fld>
            <a:endParaRPr lang="en-US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430878" cy="10287000"/>
            <a:chOff x="0" y="0"/>
            <a:chExt cx="23300271" cy="13004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300310" cy="13004800"/>
            </a:xfrm>
            <a:custGeom>
              <a:avLst/>
              <a:gdLst/>
              <a:ahLst/>
              <a:cxnLst/>
              <a:rect l="l" t="t" r="r" b="b"/>
              <a:pathLst>
                <a:path w="23300310" h="13004800">
                  <a:moveTo>
                    <a:pt x="0" y="0"/>
                  </a:moveTo>
                  <a:lnTo>
                    <a:pt x="23300310" y="0"/>
                  </a:lnTo>
                  <a:lnTo>
                    <a:pt x="23300310" y="13004800"/>
                  </a:lnTo>
                  <a:lnTo>
                    <a:pt x="0" y="1300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4636150" y="5897408"/>
            <a:ext cx="2755250" cy="4520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779"/>
              </a:lnSpc>
            </a:pPr>
            <a:r>
              <a:rPr lang="en-US" sz="2700" spc="81" dirty="0">
                <a:solidFill>
                  <a:srgbClr val="1D1D1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TRL Lander-stage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9437043" y="4461079"/>
            <a:ext cx="2882205" cy="8238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77"/>
              </a:lnSpc>
            </a:pPr>
            <a:r>
              <a:rPr lang="en-US" sz="2700" spc="126">
                <a:solidFill>
                  <a:srgbClr val="1D1D1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Flexibility Enables</a:t>
            </a:r>
          </a:p>
          <a:p>
            <a:pPr algn="l">
              <a:lnSpc>
                <a:spcPts val="3277"/>
              </a:lnSpc>
            </a:pPr>
            <a:r>
              <a:rPr lang="en-US" sz="2700" spc="126">
                <a:solidFill>
                  <a:srgbClr val="1D1D1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TRL 8 Convergence</a:t>
            </a:r>
          </a:p>
        </p:txBody>
      </p:sp>
      <p:sp>
        <p:nvSpPr>
          <p:cNvPr id="6" name="Freeform 6"/>
          <p:cNvSpPr/>
          <p:nvPr/>
        </p:nvSpPr>
        <p:spPr>
          <a:xfrm rot="-314294">
            <a:off x="1759229" y="2946366"/>
            <a:ext cx="7830103" cy="3048476"/>
          </a:xfrm>
          <a:custGeom>
            <a:avLst/>
            <a:gdLst/>
            <a:ahLst/>
            <a:cxnLst/>
            <a:rect l="l" t="t" r="r" b="b"/>
            <a:pathLst>
              <a:path w="7830103" h="3048476">
                <a:moveTo>
                  <a:pt x="0" y="0"/>
                </a:moveTo>
                <a:lnTo>
                  <a:pt x="7830103" y="0"/>
                </a:lnTo>
                <a:lnTo>
                  <a:pt x="7830103" y="3048476"/>
                </a:lnTo>
                <a:lnTo>
                  <a:pt x="0" y="304847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5542" t="-114687" r="-118613" b="-13533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2283177" y="3370501"/>
            <a:ext cx="2530971" cy="4648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779"/>
              </a:lnSpc>
            </a:pPr>
            <a:r>
              <a:rPr lang="en-US" sz="2700" spc="27" dirty="0">
                <a:solidFill>
                  <a:srgbClr val="1D1D1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TRL Cruise-stage</a:t>
            </a:r>
          </a:p>
        </p:txBody>
      </p:sp>
      <p:sp>
        <p:nvSpPr>
          <p:cNvPr id="8" name="Freeform 8"/>
          <p:cNvSpPr/>
          <p:nvPr/>
        </p:nvSpPr>
        <p:spPr>
          <a:xfrm>
            <a:off x="9461071" y="2799964"/>
            <a:ext cx="1049312" cy="881797"/>
          </a:xfrm>
          <a:custGeom>
            <a:avLst/>
            <a:gdLst/>
            <a:ahLst/>
            <a:cxnLst/>
            <a:rect l="l" t="t" r="r" b="b"/>
            <a:pathLst>
              <a:path w="1049312" h="881797">
                <a:moveTo>
                  <a:pt x="0" y="0"/>
                </a:moveTo>
                <a:lnTo>
                  <a:pt x="1049313" y="0"/>
                </a:lnTo>
                <a:lnTo>
                  <a:pt x="1049313" y="881797"/>
                </a:lnTo>
                <a:lnTo>
                  <a:pt x="0" y="88179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001624" t="-404055" r="-654847" b="-66254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1407389">
            <a:off x="10547302" y="2507573"/>
            <a:ext cx="1120258" cy="942353"/>
          </a:xfrm>
          <a:custGeom>
            <a:avLst/>
            <a:gdLst/>
            <a:ahLst/>
            <a:cxnLst/>
            <a:rect l="l" t="t" r="r" b="b"/>
            <a:pathLst>
              <a:path w="1120258" h="942353">
                <a:moveTo>
                  <a:pt x="0" y="0"/>
                </a:moveTo>
                <a:lnTo>
                  <a:pt x="1120258" y="0"/>
                </a:lnTo>
                <a:lnTo>
                  <a:pt x="1120258" y="942353"/>
                </a:lnTo>
                <a:lnTo>
                  <a:pt x="0" y="94235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002721" t="-404055" r="-655499" b="-66254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1370023">
            <a:off x="8511569" y="2989621"/>
            <a:ext cx="964821" cy="942353"/>
          </a:xfrm>
          <a:custGeom>
            <a:avLst/>
            <a:gdLst/>
            <a:ahLst/>
            <a:cxnLst/>
            <a:rect l="l" t="t" r="r" b="b"/>
            <a:pathLst>
              <a:path w="964821" h="942353">
                <a:moveTo>
                  <a:pt x="0" y="0"/>
                </a:moveTo>
                <a:lnTo>
                  <a:pt x="964820" y="0"/>
                </a:lnTo>
                <a:lnTo>
                  <a:pt x="964820" y="942354"/>
                </a:lnTo>
                <a:lnTo>
                  <a:pt x="0" y="94235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161618" t="-404055" r="-779860" b="-66254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8541246" y="3240863"/>
            <a:ext cx="1205508" cy="1218902"/>
          </a:xfrm>
          <a:custGeom>
            <a:avLst/>
            <a:gdLst/>
            <a:ahLst/>
            <a:cxnLst/>
            <a:rect l="l" t="t" r="r" b="b"/>
            <a:pathLst>
              <a:path w="1205508" h="1218902">
                <a:moveTo>
                  <a:pt x="0" y="0"/>
                </a:moveTo>
                <a:lnTo>
                  <a:pt x="1205508" y="0"/>
                </a:lnTo>
                <a:lnTo>
                  <a:pt x="1205508" y="1218902"/>
                </a:lnTo>
                <a:lnTo>
                  <a:pt x="0" y="121890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709999" t="-317582" r="-718888" b="-42637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821404" y="9147215"/>
            <a:ext cx="17071314" cy="7496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47"/>
              </a:lnSpc>
            </a:pPr>
            <a:r>
              <a:rPr lang="en-US" sz="2499" spc="102" dirty="0">
                <a:solidFill>
                  <a:srgbClr val="1B1B1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This simulation illustrates the value of flexibility. Pre-defined options allow subsystems to overcome delays, increasing the likelihood that both reach TRL 8 by FY 8, securing the on-time launch window and generating significant mission value.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3208229" y="4432536"/>
            <a:ext cx="4295775" cy="7680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32"/>
              </a:lnSpc>
            </a:pPr>
            <a:r>
              <a:rPr lang="en-US" sz="2300" spc="-105" dirty="0">
                <a:solidFill>
                  <a:srgbClr val="1B1B1A"/>
                </a:solidFill>
                <a:latin typeface="Roboto Mono Medium"/>
                <a:ea typeface="Roboto Mono Medium"/>
                <a:cs typeface="Roboto Mono Medium"/>
                <a:sym typeface="Roboto Mono Medium"/>
              </a:rPr>
              <a:t>Probability of FY 8 Launch: 58%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3208229" y="6016454"/>
            <a:ext cx="3516912" cy="8389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300" spc="-105" dirty="0">
                <a:solidFill>
                  <a:srgbClr val="1B1B1A"/>
                </a:solidFill>
                <a:latin typeface="Roboto Mono Medium"/>
                <a:ea typeface="Roboto Mono Medium"/>
                <a:cs typeface="Roboto Mono Medium"/>
                <a:sym typeface="Roboto Mono Medium"/>
              </a:rPr>
              <a:t>Flexibility NPV:</a:t>
            </a:r>
          </a:p>
          <a:p>
            <a:pPr algn="l">
              <a:lnSpc>
                <a:spcPts val="3359"/>
              </a:lnSpc>
            </a:pPr>
            <a:r>
              <a:rPr lang="en-US" sz="2300" spc="-105" dirty="0">
                <a:solidFill>
                  <a:srgbClr val="1B1B1A"/>
                </a:solidFill>
                <a:latin typeface="Roboto Mono Medium"/>
                <a:ea typeface="Roboto Mono Medium"/>
                <a:cs typeface="Roboto Mono Medium"/>
                <a:sym typeface="Roboto Mono Medium"/>
              </a:rPr>
              <a:t>-$1,022 Million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3138549" y="6963979"/>
            <a:ext cx="4350395" cy="6117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12"/>
              </a:lnSpc>
            </a:pPr>
            <a:r>
              <a:rPr lang="en-US" sz="1899" spc="-83">
                <a:solidFill>
                  <a:srgbClr val="1B1B1A"/>
                </a:solidFill>
                <a:latin typeface="Roboto Mono"/>
                <a:ea typeface="Roboto Mono"/>
                <a:cs typeface="Roboto Mono"/>
                <a:sym typeface="Roboto Mono"/>
              </a:rPr>
              <a:t>(+$124 Million above unmitigated uncertainty estimate)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3208229" y="2504210"/>
            <a:ext cx="3183880" cy="6575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00"/>
              </a:lnSpc>
            </a:pPr>
            <a:r>
              <a:rPr lang="en-US" sz="3294" spc="112">
                <a:solidFill>
                  <a:srgbClr val="1D1D1D"/>
                </a:solidFill>
                <a:latin typeface="Roboto Mono"/>
                <a:ea typeface="Roboto Mono"/>
                <a:cs typeface="Roboto Mono"/>
                <a:sym typeface="Roboto Mono"/>
              </a:rPr>
              <a:t>Key Metrics 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3208229" y="3441748"/>
            <a:ext cx="4295775" cy="7680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32"/>
              </a:lnSpc>
            </a:pPr>
            <a:r>
              <a:rPr lang="en-US" sz="2300" spc="-105" dirty="0">
                <a:solidFill>
                  <a:srgbClr val="1B1B1A"/>
                </a:solidFill>
                <a:latin typeface="Roboto Mono Medium"/>
                <a:ea typeface="Roboto Mono Medium"/>
                <a:cs typeface="Roboto Mono Medium"/>
                <a:sym typeface="Roboto Mono Medium"/>
              </a:rPr>
              <a:t>Expected Launch: FY 8</a:t>
            </a:r>
          </a:p>
          <a:p>
            <a:pPr algn="l">
              <a:lnSpc>
                <a:spcPts val="3132"/>
              </a:lnSpc>
            </a:pPr>
            <a:r>
              <a:rPr lang="en-US" sz="2300" spc="-105" dirty="0">
                <a:solidFill>
                  <a:srgbClr val="1B1B1A"/>
                </a:solidFill>
                <a:latin typeface="Roboto Mono Medium"/>
                <a:ea typeface="Roboto Mono Medium"/>
                <a:cs typeface="Roboto Mono Medium"/>
                <a:sym typeface="Roboto Mono Medium"/>
              </a:rPr>
              <a:t>(On-Time)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7297400" y="8343900"/>
            <a:ext cx="321648" cy="2500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062"/>
              </a:lnSpc>
            </a:pPr>
            <a:r>
              <a:rPr lang="en-US" sz="1500" spc="106" dirty="0">
                <a:solidFill>
                  <a:srgbClr val="1F1F1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[2]</a:t>
            </a: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91FFD4E2-3084-37EA-C110-D21DF7BDC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6083511" y="9943195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18</a:t>
            </a:fld>
            <a:endParaRPr lang="en-US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42853"/>
            <a:ext cx="18284428" cy="10199284"/>
            <a:chOff x="0" y="0"/>
            <a:chExt cx="24379238" cy="1359904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79301" cy="13599033"/>
            </a:xfrm>
            <a:custGeom>
              <a:avLst/>
              <a:gdLst/>
              <a:ahLst/>
              <a:cxnLst/>
              <a:rect l="l" t="t" r="r" b="b"/>
              <a:pathLst>
                <a:path w="24379301" h="13599033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29" b="-2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0" y="0"/>
            <a:ext cx="18430878" cy="10287000"/>
            <a:chOff x="0" y="0"/>
            <a:chExt cx="23300271" cy="13004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3300310" cy="13004800"/>
            </a:xfrm>
            <a:custGeom>
              <a:avLst/>
              <a:gdLst/>
              <a:ahLst/>
              <a:cxnLst/>
              <a:rect l="l" t="t" r="r" b="b"/>
              <a:pathLst>
                <a:path w="23300310" h="13004800">
                  <a:moveTo>
                    <a:pt x="0" y="0"/>
                  </a:moveTo>
                  <a:lnTo>
                    <a:pt x="23300310" y="0"/>
                  </a:lnTo>
                  <a:lnTo>
                    <a:pt x="23300310" y="13004800"/>
                  </a:lnTo>
                  <a:lnTo>
                    <a:pt x="0" y="1300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2993531" y="339941"/>
            <a:ext cx="12510790" cy="9464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81"/>
              </a:lnSpc>
            </a:pPr>
            <a:r>
              <a:rPr lang="en-US" sz="5486" spc="213">
                <a:solidFill>
                  <a:srgbClr val="172233"/>
                </a:solidFill>
                <a:latin typeface="Roboto"/>
                <a:ea typeface="Roboto"/>
                <a:cs typeface="Roboto"/>
                <a:sym typeface="Roboto"/>
              </a:rPr>
              <a:t> Real Options to Mitigate Uncertainty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678B2B-66E9-43A4-EF5B-FB82E40C82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7089348" y="9976233"/>
            <a:ext cx="990600" cy="234950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19</a:t>
            </a:fld>
            <a:endParaRPr 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6329" y="0"/>
            <a:ext cx="18272953" cy="10287001"/>
            <a:chOff x="-21768" y="1"/>
            <a:chExt cx="24359242" cy="12571467"/>
          </a:xfrm>
        </p:grpSpPr>
        <p:sp>
          <p:nvSpPr>
            <p:cNvPr id="3" name="Freeform 3"/>
            <p:cNvSpPr/>
            <p:nvPr/>
          </p:nvSpPr>
          <p:spPr>
            <a:xfrm>
              <a:off x="-21768" y="1"/>
              <a:ext cx="24359242" cy="12571467"/>
            </a:xfrm>
            <a:custGeom>
              <a:avLst/>
              <a:gdLst/>
              <a:ahLst/>
              <a:cxnLst/>
              <a:rect l="l" t="t" r="r" b="b"/>
              <a:pathLst>
                <a:path w="24379301" h="13599033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29" b="-29"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896618" y="500416"/>
            <a:ext cx="16397413" cy="8455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943"/>
              </a:lnSpc>
            </a:pPr>
            <a:r>
              <a:rPr lang="en-US" sz="4959" spc="94" dirty="0">
                <a:solidFill>
                  <a:srgbClr val="14243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Scenario: A Dual-Subsystem Spacecraft Development Lifecycle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4701886" y="2842248"/>
            <a:ext cx="4495800" cy="5892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6"/>
              </a:lnSpc>
            </a:pPr>
            <a:r>
              <a:rPr lang="en-US" sz="3425" spc="119">
                <a:solidFill>
                  <a:srgbClr val="41768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Cruise-stage Subsystem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40932" y="3577560"/>
            <a:ext cx="895350" cy="4991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88"/>
              </a:lnSpc>
            </a:pPr>
            <a:r>
              <a:rPr lang="en-US" sz="2848" spc="96" dirty="0">
                <a:solidFill>
                  <a:srgbClr val="D1F4F9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TRL 3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40932" y="6015429"/>
            <a:ext cx="904875" cy="5155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33"/>
              </a:lnSpc>
            </a:pPr>
            <a:r>
              <a:rPr lang="en-US" sz="2952" spc="64" dirty="0">
                <a:solidFill>
                  <a:srgbClr val="FBE4C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TRL 4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688372" y="5279922"/>
            <a:ext cx="4562475" cy="6148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57"/>
              </a:lnSpc>
            </a:pPr>
            <a:r>
              <a:rPr lang="en-US" sz="3541" spc="60">
                <a:solidFill>
                  <a:srgbClr val="B97D49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Lander-stage Subsystem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19785" y="7715769"/>
            <a:ext cx="8258175" cy="176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14"/>
              </a:lnSpc>
            </a:pPr>
            <a:r>
              <a:rPr lang="en-US" sz="2800" spc="109" dirty="0">
                <a:solidFill>
                  <a:srgbClr val="191919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The mission is paced entirely by the slower of the</a:t>
            </a:r>
          </a:p>
          <a:p>
            <a:pPr algn="l">
              <a:lnSpc>
                <a:spcPts val="3393"/>
              </a:lnSpc>
            </a:pPr>
            <a:r>
              <a:rPr lang="en-US" sz="2800" spc="159" dirty="0">
                <a:solidFill>
                  <a:srgbClr val="191919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two development paths. Any lag in a single subsystem stalls the entire mission, </a:t>
            </a:r>
            <a:r>
              <a:rPr lang="en-US" sz="2800" spc="112" dirty="0">
                <a:solidFill>
                  <a:srgbClr val="191919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compounding holding costs and delaying utility.</a:t>
            </a:r>
          </a:p>
        </p:txBody>
      </p:sp>
      <p:sp>
        <p:nvSpPr>
          <p:cNvPr id="10" name="Freeform 10"/>
          <p:cNvSpPr/>
          <p:nvPr/>
        </p:nvSpPr>
        <p:spPr>
          <a:xfrm>
            <a:off x="12371223" y="1754028"/>
            <a:ext cx="1129489" cy="8079169"/>
          </a:xfrm>
          <a:custGeom>
            <a:avLst/>
            <a:gdLst/>
            <a:ahLst/>
            <a:cxnLst/>
            <a:rect l="l" t="t" r="r" b="b"/>
            <a:pathLst>
              <a:path w="1129489" h="8079169">
                <a:moveTo>
                  <a:pt x="0" y="0"/>
                </a:moveTo>
                <a:lnTo>
                  <a:pt x="1129488" y="0"/>
                </a:lnTo>
                <a:lnTo>
                  <a:pt x="1129488" y="8079169"/>
                </a:lnTo>
                <a:lnTo>
                  <a:pt x="0" y="807916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095294" t="-21217" r="-423529" b="-509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 rot="-5400000">
            <a:off x="9486740" y="5477900"/>
            <a:ext cx="6486525" cy="498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24"/>
              </a:lnSpc>
            </a:pPr>
            <a:r>
              <a:rPr lang="en-US" sz="2874" spc="48">
                <a:solidFill>
                  <a:srgbClr val="D8E0E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TRL 8: Actual system completed and "flight</a:t>
            </a:r>
          </a:p>
        </p:txBody>
      </p:sp>
      <p:sp>
        <p:nvSpPr>
          <p:cNvPr id="12" name="TextBox 12"/>
          <p:cNvSpPr txBox="1"/>
          <p:nvPr/>
        </p:nvSpPr>
        <p:spPr>
          <a:xfrm rot="-5400000">
            <a:off x="10747432" y="5369850"/>
            <a:ext cx="4781550" cy="5153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46"/>
              </a:lnSpc>
            </a:pPr>
            <a:r>
              <a:rPr lang="en-US" sz="2961" spc="20">
                <a:solidFill>
                  <a:srgbClr val="DCE6EE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through test and demonstration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5173585" y="2408562"/>
            <a:ext cx="2800350" cy="11464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02"/>
              </a:lnSpc>
            </a:pPr>
            <a:r>
              <a:rPr lang="en-US" sz="2674" spc="64">
                <a:solidFill>
                  <a:srgbClr val="191919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Both tracks must</a:t>
            </a:r>
          </a:p>
          <a:p>
            <a:pPr algn="l">
              <a:lnSpc>
                <a:spcPts val="3067"/>
              </a:lnSpc>
            </a:pPr>
            <a:r>
              <a:rPr lang="en-US" sz="2644" spc="60">
                <a:solidFill>
                  <a:srgbClr val="191919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cross this threshold</a:t>
            </a:r>
          </a:p>
          <a:p>
            <a:pPr algn="l">
              <a:lnSpc>
                <a:spcPts val="2807"/>
              </a:lnSpc>
            </a:pPr>
            <a:r>
              <a:rPr lang="en-US" sz="2420" spc="171">
                <a:solidFill>
                  <a:srgbClr val="191919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simultaneously.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4328839" y="4983360"/>
            <a:ext cx="672422" cy="3202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783"/>
              </a:lnSpc>
            </a:pPr>
            <a:r>
              <a:rPr lang="en-US" sz="1987" dirty="0">
                <a:solidFill>
                  <a:srgbClr val="152134"/>
                </a:solidFill>
                <a:latin typeface="Barlow Condensed Bold"/>
                <a:ea typeface="Barlow Condensed Bold"/>
                <a:cs typeface="Barlow Condensed Bold"/>
                <a:sym typeface="Barlow Condensed Bold"/>
              </a:rPr>
              <a:t>AND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6166160" y="4576360"/>
            <a:ext cx="1485900" cy="1134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86"/>
              </a:lnSpc>
            </a:pPr>
            <a:r>
              <a:rPr lang="en-US" sz="2683" spc="115">
                <a:solidFill>
                  <a:srgbClr val="191919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Launch</a:t>
            </a:r>
          </a:p>
          <a:p>
            <a:pPr algn="ctr">
              <a:lnSpc>
                <a:spcPts val="2986"/>
              </a:lnSpc>
            </a:pPr>
            <a:r>
              <a:rPr lang="en-US" sz="2683" spc="115">
                <a:solidFill>
                  <a:srgbClr val="191919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Window</a:t>
            </a:r>
          </a:p>
          <a:p>
            <a:pPr algn="ctr">
              <a:lnSpc>
                <a:spcPts val="2986"/>
              </a:lnSpc>
            </a:pPr>
            <a:r>
              <a:rPr lang="en-US" sz="2683" spc="115">
                <a:solidFill>
                  <a:srgbClr val="191919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Unlocked.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4566473" y="7365025"/>
            <a:ext cx="3591574" cy="15759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35"/>
              </a:lnSpc>
            </a:pPr>
            <a:r>
              <a:rPr lang="en-US" sz="2641" spc="84" dirty="0">
                <a:solidFill>
                  <a:srgbClr val="191919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The system will remain at TRL 8 until the 2-year journey to Mars is complete.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911896EA-F80B-DE24-2FD0-1416DD6124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982366" y="9833197"/>
            <a:ext cx="2133600" cy="365125"/>
          </a:xfrm>
        </p:spPr>
        <p:txBody>
          <a:bodyPr/>
          <a:lstStyle/>
          <a:p>
            <a:fld id="{9FCC08EE-09C4-BA4D-AE17-FF70F008C729}" type="slidenum">
              <a:rPr lang="en-US"/>
              <a:t>2</a:t>
            </a:fld>
            <a:endParaRPr 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D8AEF0E3-D8BA-6B4E-CABC-43E212FC0CB2}"/>
              </a:ext>
            </a:extLst>
          </p:cNvPr>
          <p:cNvGrpSpPr/>
          <p:nvPr/>
        </p:nvGrpSpPr>
        <p:grpSpPr>
          <a:xfrm>
            <a:off x="0" y="45844"/>
            <a:ext cx="18296526" cy="10199284"/>
            <a:chOff x="0" y="45844"/>
            <a:chExt cx="18296526" cy="10199284"/>
          </a:xfrm>
        </p:grpSpPr>
        <p:grpSp>
          <p:nvGrpSpPr>
            <p:cNvPr id="2" name="Group 2"/>
            <p:cNvGrpSpPr/>
            <p:nvPr/>
          </p:nvGrpSpPr>
          <p:grpSpPr>
            <a:xfrm>
              <a:off x="0" y="45844"/>
              <a:ext cx="18284428" cy="10199284"/>
              <a:chOff x="0" y="0"/>
              <a:chExt cx="24379238" cy="13599046"/>
            </a:xfrm>
          </p:grpSpPr>
          <p:sp>
            <p:nvSpPr>
              <p:cNvPr id="3" name="Freeform 3"/>
              <p:cNvSpPr/>
              <p:nvPr/>
            </p:nvSpPr>
            <p:spPr>
              <a:xfrm>
                <a:off x="0" y="0"/>
                <a:ext cx="24379301" cy="13599033"/>
              </a:xfrm>
              <a:custGeom>
                <a:avLst/>
                <a:gdLst/>
                <a:ahLst/>
                <a:cxnLst/>
                <a:rect l="l" t="t" r="r" b="b"/>
                <a:pathLst>
                  <a:path w="24379301" h="13599033">
                    <a:moveTo>
                      <a:pt x="0" y="0"/>
                    </a:moveTo>
                    <a:lnTo>
                      <a:pt x="24379301" y="0"/>
                    </a:lnTo>
                    <a:lnTo>
                      <a:pt x="24379301" y="13599033"/>
                    </a:lnTo>
                    <a:lnTo>
                      <a:pt x="0" y="1359903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/>
                <a:stretch>
                  <a:fillRect t="-29" b="-29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" name="Freeform 4"/>
            <p:cNvSpPr/>
            <p:nvPr/>
          </p:nvSpPr>
          <p:spPr>
            <a:xfrm>
              <a:off x="16764000" y="9846485"/>
              <a:ext cx="1532526" cy="394671"/>
            </a:xfrm>
            <a:custGeom>
              <a:avLst/>
              <a:gdLst/>
              <a:ahLst/>
              <a:cxnLst/>
              <a:rect l="l" t="t" r="r" b="b"/>
              <a:pathLst>
                <a:path w="1514844" h="398643">
                  <a:moveTo>
                    <a:pt x="0" y="0"/>
                  </a:moveTo>
                  <a:lnTo>
                    <a:pt x="1514843" y="0"/>
                  </a:lnTo>
                  <a:lnTo>
                    <a:pt x="1514843" y="398643"/>
                  </a:lnTo>
                  <a:lnTo>
                    <a:pt x="0" y="3986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1107017" t="-2460000"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3906093" y="246839"/>
            <a:ext cx="11333907" cy="10407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450"/>
              </a:lnSpc>
            </a:pPr>
            <a:r>
              <a:rPr lang="en-US" sz="6036" dirty="0">
                <a:solidFill>
                  <a:srgbClr val="131C3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Why Flexibility? (Problem Framing)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685098" y="8820688"/>
            <a:ext cx="14890178" cy="10257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41"/>
              </a:lnSpc>
            </a:pPr>
            <a:r>
              <a:rPr lang="en-US" sz="3599">
                <a:solidFill>
                  <a:srgbClr val="141A2E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An isolated shock in one variable (e.g., funding) mechanically forces schedule dispersion and cost overruns across the entire architecture.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A39165-A96C-43C7-838A-33CCED1092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6126774" y="9896747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3</a:t>
            </a:fld>
            <a:endParaRPr 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9427" y="-49427"/>
            <a:ext cx="18510422" cy="10429103"/>
            <a:chOff x="27828" y="-62485"/>
            <a:chExt cx="23400830" cy="13184446"/>
          </a:xfrm>
        </p:grpSpPr>
        <p:sp>
          <p:nvSpPr>
            <p:cNvPr id="3" name="Freeform 3"/>
            <p:cNvSpPr/>
            <p:nvPr/>
          </p:nvSpPr>
          <p:spPr>
            <a:xfrm>
              <a:off x="27828" y="-62485"/>
              <a:ext cx="23400830" cy="13184446"/>
            </a:xfrm>
            <a:custGeom>
              <a:avLst/>
              <a:gdLst/>
              <a:ahLst/>
              <a:cxnLst/>
              <a:rect l="l" t="t" r="r" b="b"/>
              <a:pathLst>
                <a:path w="23300310" h="13004800">
                  <a:moveTo>
                    <a:pt x="0" y="0"/>
                  </a:moveTo>
                  <a:lnTo>
                    <a:pt x="23300310" y="0"/>
                  </a:lnTo>
                  <a:lnTo>
                    <a:pt x="23300310" y="13004800"/>
                  </a:lnTo>
                  <a:lnTo>
                    <a:pt x="0" y="1300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Freeform 4"/>
          <p:cNvSpPr/>
          <p:nvPr/>
        </p:nvSpPr>
        <p:spPr>
          <a:xfrm>
            <a:off x="14721935" y="3193160"/>
            <a:ext cx="3310301" cy="4206916"/>
          </a:xfrm>
          <a:custGeom>
            <a:avLst/>
            <a:gdLst/>
            <a:ahLst/>
            <a:cxnLst/>
            <a:rect l="l" t="t" r="r" b="b"/>
            <a:pathLst>
              <a:path w="3310301" h="4206916">
                <a:moveTo>
                  <a:pt x="0" y="0"/>
                </a:moveTo>
                <a:lnTo>
                  <a:pt x="3310301" y="0"/>
                </a:lnTo>
                <a:lnTo>
                  <a:pt x="3310301" y="4206916"/>
                </a:lnTo>
                <a:lnTo>
                  <a:pt x="0" y="420691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536757" t="-9675" r="-13972" b="-17611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1028700" y="361727"/>
            <a:ext cx="5981700" cy="9943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174"/>
              </a:lnSpc>
            </a:pPr>
            <a:r>
              <a:rPr lang="en-US" sz="5839" spc="116" dirty="0">
                <a:solidFill>
                  <a:srgbClr val="E9F0F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Model Architecture</a:t>
            </a:r>
          </a:p>
        </p:txBody>
      </p:sp>
      <p:sp>
        <p:nvSpPr>
          <p:cNvPr id="6" name="AutoShape 6"/>
          <p:cNvSpPr/>
          <p:nvPr/>
        </p:nvSpPr>
        <p:spPr>
          <a:xfrm flipH="1">
            <a:off x="14088674" y="4466049"/>
            <a:ext cx="770378" cy="809230"/>
          </a:xfrm>
          <a:prstGeom prst="line">
            <a:avLst/>
          </a:prstGeom>
          <a:ln w="19050" cap="flat">
            <a:solidFill>
              <a:srgbClr val="417688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7" name="AutoShape 7"/>
          <p:cNvSpPr/>
          <p:nvPr/>
        </p:nvSpPr>
        <p:spPr>
          <a:xfrm flipH="1" flipV="1">
            <a:off x="14142023" y="5813265"/>
            <a:ext cx="1800864" cy="228490"/>
          </a:xfrm>
          <a:prstGeom prst="line">
            <a:avLst/>
          </a:prstGeom>
          <a:ln w="19050" cap="flat">
            <a:solidFill>
              <a:srgbClr val="FD8135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14226007" y="2262287"/>
            <a:ext cx="3433758" cy="7444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22"/>
              </a:lnSpc>
            </a:pPr>
            <a:r>
              <a:rPr lang="en-US" sz="1569">
                <a:solidFill>
                  <a:srgbClr val="DDE0E7">
                    <a:alpha val="81961"/>
                  </a:srgbClr>
                </a:solidFill>
                <a:latin typeface="Barlow Bold"/>
                <a:ea typeface="Barlow Bold"/>
                <a:cs typeface="Barlow Bold"/>
                <a:sym typeface="Barlow Bold"/>
              </a:rPr>
              <a:t>Mars Exploration Rover (MER)</a:t>
            </a:r>
          </a:p>
          <a:p>
            <a:pPr algn="ctr">
              <a:lnSpc>
                <a:spcPts val="2021"/>
              </a:lnSpc>
            </a:pPr>
            <a:r>
              <a:rPr lang="en-US" sz="1569">
                <a:solidFill>
                  <a:srgbClr val="DDE0E7">
                    <a:alpha val="81961"/>
                  </a:srgbClr>
                </a:solidFill>
                <a:latin typeface="Inter"/>
                <a:ea typeface="Inter"/>
                <a:cs typeface="Inter"/>
                <a:sym typeface="Inter"/>
              </a:rPr>
              <a:t>Spacecraft Cruise &amp; Lander Stage Subsystem Illustration [1]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8EA9D78-93D0-B46C-636A-D4F743CED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942886" y="9921875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4</a:t>
            </a:fld>
            <a:endParaRPr lang="en-U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" y="0"/>
            <a:ext cx="18284429" cy="10287000"/>
            <a:chOff x="0" y="0"/>
            <a:chExt cx="24379238" cy="1359904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79301" cy="13599033"/>
            </a:xfrm>
            <a:custGeom>
              <a:avLst/>
              <a:gdLst/>
              <a:ahLst/>
              <a:cxnLst/>
              <a:rect l="l" t="t" r="r" b="b"/>
              <a:pathLst>
                <a:path w="24379301" h="13599033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29" b="-2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2684612" y="381203"/>
            <a:ext cx="13469787" cy="9289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595"/>
              </a:lnSpc>
            </a:pPr>
            <a:r>
              <a:rPr lang="en-US" sz="5425" spc="217" dirty="0">
                <a:solidFill>
                  <a:srgbClr val="59595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The Baseline Plan (Deterministic Approach)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3038020" y="3255939"/>
            <a:ext cx="3409206" cy="8397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37"/>
              </a:lnSpc>
            </a:pPr>
            <a:r>
              <a:rPr lang="en-US" sz="2400" spc="177" dirty="0">
                <a:solidFill>
                  <a:srgbClr val="1F1F1F"/>
                </a:solidFill>
                <a:latin typeface="Roboto Mono Medium"/>
                <a:ea typeface="Roboto Mono Medium"/>
                <a:cs typeface="Roboto Mono Medium"/>
                <a:sym typeface="Roboto Mono Medium"/>
              </a:rPr>
              <a:t>Expected Launch:</a:t>
            </a:r>
          </a:p>
          <a:p>
            <a:pPr algn="l">
              <a:lnSpc>
                <a:spcPts val="3437"/>
              </a:lnSpc>
            </a:pPr>
            <a:r>
              <a:rPr lang="en-US" sz="2400" spc="194" dirty="0">
                <a:solidFill>
                  <a:srgbClr val="1F1F1F"/>
                </a:solidFill>
                <a:latin typeface="Roboto Mono Medium"/>
                <a:ea typeface="Roboto Mono Medium"/>
                <a:cs typeface="Roboto Mono Medium"/>
                <a:sym typeface="Roboto Mono Medium"/>
              </a:rPr>
              <a:t>Fiscal Year 8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8554694" y="4582557"/>
            <a:ext cx="3521519" cy="767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61"/>
              </a:lnSpc>
            </a:pPr>
            <a:r>
              <a:rPr lang="en-US" sz="2690" spc="110">
                <a:solidFill>
                  <a:srgbClr val="1F202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Nominal, uninterrupted</a:t>
            </a:r>
          </a:p>
          <a:p>
            <a:pPr algn="l">
              <a:lnSpc>
                <a:spcPts val="2961"/>
              </a:lnSpc>
            </a:pPr>
            <a:r>
              <a:rPr lang="en-US" sz="2690" spc="110">
                <a:solidFill>
                  <a:srgbClr val="1F202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path to TRL 8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7068800" y="7479628"/>
            <a:ext cx="420588" cy="2500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062"/>
              </a:lnSpc>
            </a:pPr>
            <a:r>
              <a:rPr lang="en-US" sz="1500" spc="106" dirty="0">
                <a:solidFill>
                  <a:srgbClr val="1F1F1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[2]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3038020" y="2362867"/>
            <a:ext cx="3649780" cy="5555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523"/>
              </a:lnSpc>
            </a:pPr>
            <a:r>
              <a:rPr lang="en-US" sz="3290" spc="233" dirty="0">
                <a:solidFill>
                  <a:srgbClr val="1F1F1F"/>
                </a:solidFill>
                <a:latin typeface="Roboto Mono"/>
                <a:ea typeface="Roboto Mono"/>
                <a:cs typeface="Roboto Mono"/>
                <a:sym typeface="Roboto Mono"/>
              </a:rPr>
              <a:t>Key Metrics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D81F923-DBE0-6817-F9A2-AA26BA2B08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6002000" y="9793774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35AE5D4-D730-6085-E3A4-DEE51539C0C8}"/>
              </a:ext>
            </a:extLst>
          </p:cNvPr>
          <p:cNvSpPr txBox="1"/>
          <p:nvPr/>
        </p:nvSpPr>
        <p:spPr>
          <a:xfrm>
            <a:off x="17678400" y="9808716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52399" y="-190500"/>
            <a:ext cx="18592830" cy="10668000"/>
            <a:chOff x="-194168" y="-240830"/>
            <a:chExt cx="23688647" cy="13486459"/>
          </a:xfrm>
        </p:grpSpPr>
        <p:sp>
          <p:nvSpPr>
            <p:cNvPr id="3" name="Freeform 3"/>
            <p:cNvSpPr/>
            <p:nvPr/>
          </p:nvSpPr>
          <p:spPr>
            <a:xfrm>
              <a:off x="-194168" y="-240830"/>
              <a:ext cx="23688647" cy="13486459"/>
            </a:xfrm>
            <a:custGeom>
              <a:avLst/>
              <a:gdLst/>
              <a:ahLst/>
              <a:cxnLst/>
              <a:rect l="l" t="t" r="r" b="b"/>
              <a:pathLst>
                <a:path w="23300310" h="13004800">
                  <a:moveTo>
                    <a:pt x="0" y="0"/>
                  </a:moveTo>
                  <a:lnTo>
                    <a:pt x="23300310" y="0"/>
                  </a:lnTo>
                  <a:lnTo>
                    <a:pt x="23300310" y="13004800"/>
                  </a:lnTo>
                  <a:lnTo>
                    <a:pt x="0" y="1300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11361406" y="1034958"/>
            <a:ext cx="3881766" cy="5019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27"/>
              </a:lnSpc>
            </a:pPr>
            <a:r>
              <a:rPr lang="en-US" sz="2876" spc="186">
                <a:solidFill>
                  <a:srgbClr val="D9E0E6"/>
                </a:solidFill>
                <a:latin typeface="Roboto"/>
                <a:ea typeface="Roboto"/>
                <a:cs typeface="Roboto"/>
                <a:sym typeface="Roboto"/>
              </a:rPr>
              <a:t>Variables to Monitor: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1418021" y="3552696"/>
            <a:ext cx="3825150" cy="4929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73"/>
              </a:lnSpc>
            </a:pPr>
            <a:r>
              <a:rPr lang="en-US" sz="2838" spc="173">
                <a:solidFill>
                  <a:srgbClr val="D9E0E6"/>
                </a:solidFill>
                <a:latin typeface="Roboto"/>
                <a:ea typeface="Roboto"/>
                <a:cs typeface="Roboto"/>
                <a:sym typeface="Roboto"/>
              </a:rPr>
              <a:t>Variables to Manage: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1361406" y="7175386"/>
            <a:ext cx="5971877" cy="18938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77"/>
              </a:lnSpc>
            </a:pPr>
            <a:r>
              <a:rPr lang="en-US" sz="2492" b="1" spc="79">
                <a:solidFill>
                  <a:srgbClr val="D9E0E6"/>
                </a:solidFill>
                <a:latin typeface="Roboto Bold"/>
                <a:ea typeface="Roboto Bold"/>
                <a:cs typeface="Roboto Bold"/>
                <a:sym typeface="Roboto Bold"/>
              </a:rPr>
              <a:t>Key Insight: </a:t>
            </a:r>
            <a:r>
              <a:rPr lang="en-US" sz="2492" spc="79">
                <a:solidFill>
                  <a:srgbClr val="D9E0E6"/>
                </a:solidFill>
                <a:latin typeface="Roboto"/>
                <a:ea typeface="Roboto"/>
                <a:cs typeface="Roboto"/>
                <a:sym typeface="Roboto"/>
              </a:rPr>
              <a:t>Economic variables matter,</a:t>
            </a:r>
          </a:p>
          <a:p>
            <a:pPr algn="l">
              <a:lnSpc>
                <a:spcPts val="2850"/>
              </a:lnSpc>
            </a:pPr>
            <a:r>
              <a:rPr lang="en-US" sz="2307" spc="173">
                <a:solidFill>
                  <a:srgbClr val="D9E0E6"/>
                </a:solidFill>
                <a:latin typeface="Roboto"/>
                <a:ea typeface="Roboto"/>
                <a:cs typeface="Roboto"/>
                <a:sym typeface="Roboto"/>
              </a:rPr>
              <a:t>but schedule-related technical</a:t>
            </a:r>
          </a:p>
          <a:p>
            <a:pPr algn="l">
              <a:lnSpc>
                <a:spcPts val="2980"/>
              </a:lnSpc>
            </a:pPr>
            <a:r>
              <a:rPr lang="en-US" sz="2413" spc="115">
                <a:solidFill>
                  <a:srgbClr val="D9E0E6"/>
                </a:solidFill>
                <a:latin typeface="Arial MT Pro"/>
                <a:ea typeface="Arial MT Pro"/>
                <a:cs typeface="Arial MT Pro"/>
                <a:sym typeface="Arial MT Pro"/>
              </a:rPr>
              <a:t>uncertainties (delays, budget shortfalls)</a:t>
            </a:r>
          </a:p>
          <a:p>
            <a:pPr algn="l">
              <a:lnSpc>
                <a:spcPts val="3017"/>
              </a:lnSpc>
            </a:pPr>
            <a:r>
              <a:rPr lang="en-US" sz="2443" spc="100">
                <a:solidFill>
                  <a:srgbClr val="D9E0E6"/>
                </a:solidFill>
                <a:latin typeface="Roboto"/>
                <a:ea typeface="Roboto"/>
                <a:cs typeface="Roboto"/>
                <a:sym typeface="Roboto"/>
              </a:rPr>
              <a:t>uniquely extend the 'project tail,'</a:t>
            </a:r>
          </a:p>
          <a:p>
            <a:pPr algn="l">
              <a:lnSpc>
                <a:spcPts val="3140"/>
              </a:lnSpc>
            </a:pPr>
            <a:r>
              <a:rPr lang="en-US" sz="2543" spc="20">
                <a:solidFill>
                  <a:srgbClr val="D9E0E6"/>
                </a:solidFill>
                <a:latin typeface="Arial MT Pro"/>
                <a:ea typeface="Arial MT Pro"/>
                <a:cs typeface="Arial MT Pro"/>
                <a:sym typeface="Arial MT Pro"/>
              </a:rPr>
              <a:t>heavily impacting NPV.</a:t>
            </a:r>
          </a:p>
        </p:txBody>
      </p:sp>
      <p:sp>
        <p:nvSpPr>
          <p:cNvPr id="7" name="Freeform 7"/>
          <p:cNvSpPr/>
          <p:nvPr/>
        </p:nvSpPr>
        <p:spPr>
          <a:xfrm>
            <a:off x="11111023" y="6831417"/>
            <a:ext cx="6419407" cy="2618267"/>
          </a:xfrm>
          <a:custGeom>
            <a:avLst/>
            <a:gdLst/>
            <a:ahLst/>
            <a:cxnLst/>
            <a:rect l="l" t="t" r="r" b="b"/>
            <a:pathLst>
              <a:path w="6419407" h="2618267">
                <a:moveTo>
                  <a:pt x="0" y="0"/>
                </a:moveTo>
                <a:lnTo>
                  <a:pt x="6419407" y="0"/>
                </a:lnTo>
                <a:lnTo>
                  <a:pt x="6419407" y="2618267"/>
                </a:lnTo>
                <a:lnTo>
                  <a:pt x="0" y="261826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73084" t="-260913" r="-11801" b="-28934"/>
            </a:stretch>
          </a:blipFill>
          <a:ln w="19050" cap="sq">
            <a:solidFill>
              <a:srgbClr val="DADDE3"/>
            </a:solidFill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1028700" y="704620"/>
            <a:ext cx="7658100" cy="10634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8581"/>
              </a:lnSpc>
            </a:pPr>
            <a:r>
              <a:rPr lang="en-US" sz="6129" dirty="0">
                <a:solidFill>
                  <a:srgbClr val="E3E6E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Sensitivity Analysis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2601D33-9FF7-EA5D-687D-9402B1BB9084}"/>
              </a:ext>
            </a:extLst>
          </p:cNvPr>
          <p:cNvSpPr txBox="1"/>
          <p:nvPr/>
        </p:nvSpPr>
        <p:spPr>
          <a:xfrm>
            <a:off x="10197378" y="5268481"/>
            <a:ext cx="303068" cy="210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∆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7EBF28B-5B31-2A97-986F-7EA9C24C174B}"/>
              </a:ext>
            </a:extLst>
          </p:cNvPr>
          <p:cNvSpPr txBox="1"/>
          <p:nvPr/>
        </p:nvSpPr>
        <p:spPr>
          <a:xfrm>
            <a:off x="10232621" y="5547360"/>
            <a:ext cx="2078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∆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65DC3B27-7E68-7C0D-7972-74A7B20A2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773400" y="9893594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6</a:t>
            </a:fld>
            <a:endParaRPr lang="en-US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52415" y="-190500"/>
            <a:ext cx="18592830" cy="10668000"/>
            <a:chOff x="-4102966" y="12899102"/>
            <a:chExt cx="23688647" cy="13486459"/>
          </a:xfrm>
        </p:grpSpPr>
        <p:sp>
          <p:nvSpPr>
            <p:cNvPr id="3" name="Freeform 3"/>
            <p:cNvSpPr/>
            <p:nvPr/>
          </p:nvSpPr>
          <p:spPr>
            <a:xfrm>
              <a:off x="-4102966" y="12899102"/>
              <a:ext cx="23688647" cy="13486459"/>
            </a:xfrm>
            <a:custGeom>
              <a:avLst/>
              <a:gdLst/>
              <a:ahLst/>
              <a:cxnLst/>
              <a:rect l="l" t="t" r="r" b="b"/>
              <a:pathLst>
                <a:path w="23300310" h="13004800">
                  <a:moveTo>
                    <a:pt x="0" y="0"/>
                  </a:moveTo>
                  <a:lnTo>
                    <a:pt x="23300310" y="0"/>
                  </a:lnTo>
                  <a:lnTo>
                    <a:pt x="23300310" y="13004800"/>
                  </a:lnTo>
                  <a:lnTo>
                    <a:pt x="0" y="1300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11855784" y="2792818"/>
            <a:ext cx="3814089" cy="3467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62"/>
              </a:lnSpc>
            </a:pPr>
            <a:r>
              <a:rPr lang="en-US" sz="2044">
                <a:solidFill>
                  <a:srgbClr val="E3E6EB"/>
                </a:solidFill>
                <a:latin typeface="Barlow Bold"/>
                <a:ea typeface="Barlow Bold"/>
                <a:cs typeface="Barlow Bold"/>
                <a:sym typeface="Barlow Bold"/>
              </a:rPr>
              <a:t>Cumulative Distribution Function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874969" y="9282125"/>
            <a:ext cx="5201096" cy="433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13"/>
              </a:lnSpc>
            </a:pPr>
            <a:r>
              <a:rPr lang="en-US" sz="2437" spc="158" dirty="0">
                <a:solidFill>
                  <a:srgbClr val="E3E6EB"/>
                </a:solidFill>
                <a:latin typeface="Roboto"/>
                <a:ea typeface="Roboto"/>
                <a:cs typeface="Roboto"/>
                <a:sym typeface="Roboto"/>
              </a:rPr>
              <a:t>(A ~$93M overrun from baseline)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874969" y="355637"/>
            <a:ext cx="8714147" cy="10635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579"/>
              </a:lnSpc>
            </a:pPr>
            <a:r>
              <a:rPr lang="en-US" sz="6127" dirty="0">
                <a:solidFill>
                  <a:srgbClr val="E3E6E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Accounting for Uncertainty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5837842" y="2142257"/>
            <a:ext cx="3433758" cy="249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22"/>
              </a:lnSpc>
            </a:pPr>
            <a:r>
              <a:rPr lang="en-US" sz="1569">
                <a:solidFill>
                  <a:srgbClr val="DDE0E7">
                    <a:alpha val="81961"/>
                  </a:srgbClr>
                </a:solidFill>
                <a:latin typeface="Barlow Bold"/>
                <a:ea typeface="Barlow Bold"/>
                <a:cs typeface="Barlow Bold"/>
                <a:sym typeface="Barlow Bold"/>
              </a:rPr>
              <a:t> [2]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4985346-BF1C-3D6A-8FF1-0D8BE9776C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773400" y="9921875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7</a:t>
            </a:fld>
            <a:endParaRPr 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42853"/>
            <a:ext cx="18284428" cy="10199284"/>
            <a:chOff x="0" y="0"/>
            <a:chExt cx="24379238" cy="1359904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79301" cy="13599033"/>
            </a:xfrm>
            <a:custGeom>
              <a:avLst/>
              <a:gdLst/>
              <a:ahLst/>
              <a:cxnLst/>
              <a:rect l="l" t="t" r="r" b="b"/>
              <a:pathLst>
                <a:path w="24379301" h="13599033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21569" r="-2156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-89209" y="-133816"/>
            <a:ext cx="18533326" cy="10459845"/>
            <a:chOff x="-113272" y="-169911"/>
            <a:chExt cx="23532413" cy="13281231"/>
          </a:xfrm>
        </p:grpSpPr>
        <p:sp>
          <p:nvSpPr>
            <p:cNvPr id="5" name="Freeform 5"/>
            <p:cNvSpPr/>
            <p:nvPr/>
          </p:nvSpPr>
          <p:spPr>
            <a:xfrm>
              <a:off x="-113272" y="-169911"/>
              <a:ext cx="23532413" cy="13281231"/>
            </a:xfrm>
            <a:custGeom>
              <a:avLst/>
              <a:gdLst/>
              <a:ahLst/>
              <a:cxnLst/>
              <a:rect l="l" t="t" r="r" b="b"/>
              <a:pathLst>
                <a:path w="23300310" h="13004800">
                  <a:moveTo>
                    <a:pt x="0" y="0"/>
                  </a:moveTo>
                  <a:lnTo>
                    <a:pt x="23300310" y="0"/>
                  </a:lnTo>
                  <a:lnTo>
                    <a:pt x="23300310" y="13004800"/>
                  </a:lnTo>
                  <a:lnTo>
                    <a:pt x="0" y="1300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115916" y="3783381"/>
            <a:ext cx="1372650" cy="5720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516"/>
              </a:lnSpc>
            </a:pPr>
            <a:r>
              <a:rPr lang="en-US" sz="1080">
                <a:solidFill>
                  <a:srgbClr val="7B9FB2"/>
                </a:solidFill>
                <a:latin typeface="Barlow Bold"/>
                <a:ea typeface="Barlow Bold"/>
                <a:cs typeface="Barlow Bold"/>
                <a:sym typeface="Barlow Bold"/>
              </a:rPr>
              <a:t>TRL:  7</a:t>
            </a:r>
          </a:p>
          <a:p>
            <a:pPr algn="l">
              <a:lnSpc>
                <a:spcPts val="1516"/>
              </a:lnSpc>
            </a:pPr>
            <a:r>
              <a:rPr lang="en-US" sz="1080">
                <a:solidFill>
                  <a:srgbClr val="7B9FB2"/>
                </a:solidFill>
                <a:latin typeface="Barlow Bold"/>
                <a:ea typeface="Barlow Bold"/>
                <a:cs typeface="Barlow Bold"/>
                <a:sym typeface="Barlow Bold"/>
              </a:rPr>
              <a:t>Staff Count:  120</a:t>
            </a:r>
          </a:p>
          <a:p>
            <a:pPr algn="l">
              <a:lnSpc>
                <a:spcPts val="1516"/>
              </a:lnSpc>
            </a:pPr>
            <a:r>
              <a:rPr lang="en-US" sz="1080">
                <a:solidFill>
                  <a:srgbClr val="7B9FB2"/>
                </a:solidFill>
                <a:latin typeface="Barlow Bold"/>
                <a:ea typeface="Barlow Bold"/>
                <a:cs typeface="Barlow Bold"/>
                <a:sym typeface="Barlow Bold"/>
              </a:rPr>
              <a:t>Allocation Ratio: 0.60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945925" y="6300249"/>
            <a:ext cx="1268611" cy="6004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617"/>
              </a:lnSpc>
            </a:pPr>
            <a:r>
              <a:rPr lang="en-US" sz="1100">
                <a:solidFill>
                  <a:srgbClr val="FD8135">
                    <a:alpha val="72941"/>
                  </a:srgbClr>
                </a:solidFill>
                <a:latin typeface="Barlow Bold"/>
                <a:ea typeface="Barlow Bold"/>
                <a:cs typeface="Barlow Bold"/>
                <a:sym typeface="Barlow Bold"/>
              </a:rPr>
              <a:t>TRL: 5</a:t>
            </a:r>
          </a:p>
          <a:p>
            <a:pPr algn="r">
              <a:lnSpc>
                <a:spcPts val="1617"/>
              </a:lnSpc>
            </a:pPr>
            <a:r>
              <a:rPr lang="en-US" sz="1100">
                <a:solidFill>
                  <a:srgbClr val="FD8135">
                    <a:alpha val="72941"/>
                  </a:srgbClr>
                </a:solidFill>
                <a:latin typeface="Barlow Bold"/>
                <a:ea typeface="Barlow Bold"/>
                <a:cs typeface="Barlow Bold"/>
                <a:sym typeface="Barlow Bold"/>
              </a:rPr>
              <a:t>Staff Count: 80</a:t>
            </a:r>
          </a:p>
          <a:p>
            <a:pPr algn="r">
              <a:lnSpc>
                <a:spcPts val="1617"/>
              </a:lnSpc>
            </a:pPr>
            <a:r>
              <a:rPr lang="en-US" sz="1100">
                <a:solidFill>
                  <a:srgbClr val="FD8135">
                    <a:alpha val="72941"/>
                  </a:srgbClr>
                </a:solidFill>
                <a:latin typeface="Barlow Bold"/>
                <a:ea typeface="Barlow Bold"/>
                <a:cs typeface="Barlow Bold"/>
                <a:sym typeface="Barlow Bold"/>
              </a:rPr>
              <a:t>Allocation Ratio: 0.4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33487" y="7525716"/>
            <a:ext cx="4391174" cy="15157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49"/>
              </a:lnSpc>
            </a:pPr>
            <a:r>
              <a:rPr lang="en-US" sz="2300" b="1">
                <a:solidFill>
                  <a:srgbClr val="D8DCE3"/>
                </a:solidFill>
                <a:latin typeface="Barlow Medium"/>
                <a:ea typeface="Barlow Medium"/>
                <a:cs typeface="Barlow Medium"/>
                <a:sym typeface="Barlow Medium"/>
              </a:rPr>
              <a:t>Track Cruise and Lander tracks</a:t>
            </a:r>
          </a:p>
          <a:p>
            <a:pPr algn="l">
              <a:lnSpc>
                <a:spcPts val="3049"/>
              </a:lnSpc>
            </a:pPr>
            <a:r>
              <a:rPr lang="en-US" sz="2300" b="1">
                <a:solidFill>
                  <a:srgbClr val="D8DCE3"/>
                </a:solidFill>
                <a:latin typeface="Barlow Medium"/>
                <a:ea typeface="Barlow Medium"/>
                <a:cs typeface="Barlow Medium"/>
                <a:sym typeface="Barlow Medium"/>
              </a:rPr>
              <a:t>separately. Prevents hiding pacing</a:t>
            </a:r>
          </a:p>
          <a:p>
            <a:pPr algn="l">
              <a:lnSpc>
                <a:spcPts val="3049"/>
              </a:lnSpc>
            </a:pPr>
            <a:r>
              <a:rPr lang="en-US" sz="2300" b="1">
                <a:solidFill>
                  <a:srgbClr val="D8DCE3"/>
                </a:solidFill>
                <a:latin typeface="Barlow Medium"/>
                <a:ea typeface="Barlow Medium"/>
                <a:cs typeface="Barlow Medium"/>
                <a:sym typeface="Barlow Medium"/>
              </a:rPr>
              <a:t>issues inside a blended 'average</a:t>
            </a:r>
          </a:p>
          <a:p>
            <a:pPr algn="l">
              <a:lnSpc>
                <a:spcPts val="3049"/>
              </a:lnSpc>
            </a:pPr>
            <a:r>
              <a:rPr lang="en-US" sz="2300" b="1">
                <a:solidFill>
                  <a:srgbClr val="D8DCE3"/>
                </a:solidFill>
                <a:latin typeface="Barlow Medium"/>
                <a:ea typeface="Barlow Medium"/>
                <a:cs typeface="Barlow Medium"/>
                <a:sym typeface="Barlow Medium"/>
              </a:rPr>
              <a:t>maturity' metric.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445365" y="7544766"/>
            <a:ext cx="5459768" cy="18058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65"/>
              </a:lnSpc>
            </a:pPr>
            <a:r>
              <a:rPr lang="en-US" sz="2300" b="1">
                <a:solidFill>
                  <a:srgbClr val="D8DCE3"/>
                </a:solidFill>
                <a:latin typeface="Barlow Medium"/>
                <a:ea typeface="Barlow Medium"/>
                <a:cs typeface="Barlow Medium"/>
                <a:sym typeface="Barlow Medium"/>
              </a:rPr>
              <a:t>Shifting cross-trained staff &amp; resources to the lagging subsystem.</a:t>
            </a:r>
          </a:p>
          <a:p>
            <a:pPr algn="l">
              <a:lnSpc>
                <a:spcPts val="2865"/>
              </a:lnSpc>
            </a:pPr>
            <a:endParaRPr lang="en-US" sz="2300" b="1">
              <a:solidFill>
                <a:srgbClr val="D8DCE3"/>
              </a:solidFill>
              <a:latin typeface="Barlow Medium"/>
              <a:ea typeface="Barlow Medium"/>
              <a:cs typeface="Barlow Medium"/>
              <a:sym typeface="Barlow Medium"/>
            </a:endParaRPr>
          </a:p>
          <a:p>
            <a:pPr algn="l">
              <a:lnSpc>
                <a:spcPts val="2865"/>
              </a:lnSpc>
            </a:pPr>
            <a:r>
              <a:rPr lang="en-US" sz="2300" b="1">
                <a:solidFill>
                  <a:srgbClr val="D8DCE3"/>
                </a:solidFill>
                <a:latin typeface="Barlow Medium"/>
                <a:ea typeface="Barlow Medium"/>
                <a:cs typeface="Barlow Medium"/>
                <a:sym typeface="Barlow Medium"/>
              </a:rPr>
              <a:t>Temporarily increasing staffing threshold when a subsystem severely lags.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2415107" y="7544766"/>
            <a:ext cx="5440287" cy="21167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17"/>
              </a:lnSpc>
            </a:pPr>
            <a:r>
              <a:rPr lang="en-US" sz="2300" b="1" dirty="0">
                <a:solidFill>
                  <a:srgbClr val="D8DCE3"/>
                </a:solidFill>
                <a:latin typeface="Barlow Medium"/>
                <a:ea typeface="Barlow Medium"/>
                <a:cs typeface="Barlow Medium"/>
                <a:sym typeface="Barlow Medium"/>
              </a:rPr>
              <a:t>Protects against single-year funding</a:t>
            </a:r>
          </a:p>
          <a:p>
            <a:pPr algn="l">
              <a:lnSpc>
                <a:spcPts val="2817"/>
              </a:lnSpc>
            </a:pPr>
            <a:r>
              <a:rPr lang="en-US" sz="2300" b="1" dirty="0">
                <a:solidFill>
                  <a:srgbClr val="D8DCE3"/>
                </a:solidFill>
                <a:latin typeface="Barlow Medium"/>
                <a:ea typeface="Barlow Medium"/>
                <a:cs typeface="Barlow Medium"/>
                <a:sym typeface="Barlow Medium"/>
              </a:rPr>
              <a:t>shocks. Unspent authority from high-budget years fills the reserve, which can be used to sustain engineering flow and prevent the TRL engine from stalling in shortfall years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31886" y="574637"/>
            <a:ext cx="7800913" cy="8710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112"/>
              </a:lnSpc>
            </a:pPr>
            <a:r>
              <a:rPr lang="en-US" sz="5080" dirty="0">
                <a:solidFill>
                  <a:srgbClr val="E3E6E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System Flexibility Descriptions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6A220CCD-EF5B-3648-1B8C-3F08C0D66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6002000" y="9984734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8</a:t>
            </a:fld>
            <a:endParaRPr 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" y="0"/>
            <a:ext cx="18288000" cy="10255988"/>
            <a:chOff x="-419392" y="0"/>
            <a:chExt cx="23539040" cy="13004800"/>
          </a:xfrm>
        </p:grpSpPr>
        <p:sp>
          <p:nvSpPr>
            <p:cNvPr id="3" name="Freeform 3"/>
            <p:cNvSpPr/>
            <p:nvPr/>
          </p:nvSpPr>
          <p:spPr>
            <a:xfrm>
              <a:off x="-419392" y="0"/>
              <a:ext cx="23539040" cy="13004800"/>
            </a:xfrm>
            <a:custGeom>
              <a:avLst/>
              <a:gdLst/>
              <a:ahLst/>
              <a:cxnLst/>
              <a:rect l="l" t="t" r="r" b="b"/>
              <a:pathLst>
                <a:path w="23300310" h="13004800">
                  <a:moveTo>
                    <a:pt x="0" y="0"/>
                  </a:moveTo>
                  <a:lnTo>
                    <a:pt x="23300310" y="0"/>
                  </a:lnTo>
                  <a:lnTo>
                    <a:pt x="23300310" y="13004800"/>
                  </a:lnTo>
                  <a:lnTo>
                    <a:pt x="0" y="1300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10558790" y="1701105"/>
            <a:ext cx="2750493" cy="861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12"/>
              </a:lnSpc>
            </a:pPr>
            <a:r>
              <a:rPr lang="en-US" sz="3281" b="1" spc="-22">
                <a:solidFill>
                  <a:srgbClr val="131515"/>
                </a:solidFill>
                <a:latin typeface="Barlow Bold"/>
                <a:ea typeface="Barlow Bold"/>
                <a:cs typeface="Barlow Bold"/>
                <a:sym typeface="Barlow Bold"/>
              </a:rPr>
              <a:t>Year 2</a:t>
            </a:r>
          </a:p>
          <a:p>
            <a:pPr algn="ctr">
              <a:lnSpc>
                <a:spcPts val="2941"/>
              </a:lnSpc>
            </a:pPr>
            <a:r>
              <a:rPr lang="en-US" sz="2531">
                <a:solidFill>
                  <a:srgbClr val="131515"/>
                </a:solidFill>
                <a:latin typeface="Barlow Bold"/>
                <a:ea typeface="Barlow Bold"/>
                <a:cs typeface="Barlow Bold"/>
                <a:sym typeface="Barlow Bold"/>
              </a:rPr>
              <a:t>(Shock + Recovery)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667000" y="1663000"/>
            <a:ext cx="1575754" cy="9813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349"/>
              </a:lnSpc>
            </a:pPr>
            <a:r>
              <a:rPr lang="en-US" sz="3279" dirty="0">
                <a:solidFill>
                  <a:srgbClr val="131515"/>
                </a:solidFill>
                <a:latin typeface="Barlow Bold"/>
                <a:ea typeface="Barlow Bold"/>
                <a:cs typeface="Barlow Bold"/>
                <a:sym typeface="Barlow Bold"/>
              </a:rPr>
              <a:t>Year 1</a:t>
            </a:r>
          </a:p>
          <a:p>
            <a:pPr algn="ctr">
              <a:lnSpc>
                <a:spcPts val="3496"/>
              </a:lnSpc>
            </a:pPr>
            <a:r>
              <a:rPr lang="en-US" sz="2636" dirty="0">
                <a:solidFill>
                  <a:srgbClr val="131515"/>
                </a:solidFill>
                <a:latin typeface="Barlow Bold"/>
                <a:ea typeface="Barlow Bold"/>
                <a:cs typeface="Barlow Bold"/>
                <a:sym typeface="Barlow Bold"/>
              </a:rPr>
              <a:t>(Surplus)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25837" y="170932"/>
            <a:ext cx="14543147" cy="9291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586"/>
              </a:lnSpc>
            </a:pPr>
            <a:r>
              <a:rPr lang="en-US" sz="5418">
                <a:solidFill>
                  <a:srgbClr val="EBF0F6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Dynamic Reserves: Real Options Concept Description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58D4DE-D47A-8271-24CA-236C5A1D71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828563" y="9908181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9</a:t>
            </a:fld>
            <a:endParaRPr lang="en-US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</TotalTime>
  <Words>932</Words>
  <Application>Microsoft Macintosh PowerPoint</Application>
  <PresentationFormat>Custom</PresentationFormat>
  <Paragraphs>168</Paragraphs>
  <Slides>19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6" baseType="lpstr">
      <vt:lpstr>Barlow Medium</vt:lpstr>
      <vt:lpstr>Aptos</vt:lpstr>
      <vt:lpstr>Inter</vt:lpstr>
      <vt:lpstr>Canva Sans</vt:lpstr>
      <vt:lpstr>Arial</vt:lpstr>
      <vt:lpstr>Aileron Heavy</vt:lpstr>
      <vt:lpstr>Roboto Mono Medium</vt:lpstr>
      <vt:lpstr>Arial MT Pro</vt:lpstr>
      <vt:lpstr>Roboto Mono</vt:lpstr>
      <vt:lpstr>Barlow Condensed Bold</vt:lpstr>
      <vt:lpstr>Barlow Bold</vt:lpstr>
      <vt:lpstr>Roboto</vt:lpstr>
      <vt:lpstr>Roboto Condensed</vt:lpstr>
      <vt:lpstr>Roboto Bold</vt:lpstr>
      <vt:lpstr>Roboto Condensed Bold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Engineering Mission Flexibility_Final.pptx</dc:title>
  <cp:lastModifiedBy>Richard de Neufville</cp:lastModifiedBy>
  <cp:revision>3</cp:revision>
  <dcterms:created xsi:type="dcterms:W3CDTF">2006-08-16T00:00:00Z</dcterms:created>
  <dcterms:modified xsi:type="dcterms:W3CDTF">2026-03-19T10:54:08Z</dcterms:modified>
  <dc:identifier>DAHEPf-BbpU</dc:identifier>
</cp:coreProperties>
</file>